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330" r:id="rId5"/>
    <p:sldId id="301" r:id="rId6"/>
    <p:sldId id="302" r:id="rId7"/>
    <p:sldId id="348" r:id="rId8"/>
    <p:sldId id="328" r:id="rId9"/>
    <p:sldId id="306" r:id="rId10"/>
    <p:sldId id="310" r:id="rId11"/>
    <p:sldId id="311" r:id="rId12"/>
    <p:sldId id="307" r:id="rId13"/>
    <p:sldId id="308" r:id="rId14"/>
    <p:sldId id="346" r:id="rId15"/>
    <p:sldId id="314" r:id="rId16"/>
    <p:sldId id="327" r:id="rId17"/>
    <p:sldId id="316" r:id="rId18"/>
    <p:sldId id="317" r:id="rId19"/>
    <p:sldId id="318" r:id="rId20"/>
    <p:sldId id="320" r:id="rId21"/>
    <p:sldId id="319" r:id="rId22"/>
    <p:sldId id="321" r:id="rId23"/>
    <p:sldId id="322" r:id="rId24"/>
    <p:sldId id="323" r:id="rId25"/>
    <p:sldId id="324" r:id="rId26"/>
    <p:sldId id="325" r:id="rId27"/>
    <p:sldId id="326" r:id="rId28"/>
    <p:sldId id="329" r:id="rId29"/>
    <p:sldId id="339" r:id="rId30"/>
    <p:sldId id="340" r:id="rId31"/>
    <p:sldId id="341" r:id="rId32"/>
    <p:sldId id="347" r:id="rId33"/>
    <p:sldId id="338" r:id="rId34"/>
    <p:sldId id="331" r:id="rId35"/>
    <p:sldId id="332" r:id="rId36"/>
    <p:sldId id="333" r:id="rId37"/>
    <p:sldId id="334" r:id="rId38"/>
    <p:sldId id="335" r:id="rId39"/>
    <p:sldId id="336" r:id="rId40"/>
    <p:sldId id="337" r:id="rId41"/>
    <p:sldId id="304" r:id="rId42"/>
    <p:sldId id="31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7" autoAdjust="0"/>
    <p:restoredTop sz="91440" autoAdjust="0"/>
  </p:normalViewPr>
  <p:slideViewPr>
    <p:cSldViewPr snapToGrid="0">
      <p:cViewPr varScale="1">
        <p:scale>
          <a:sx n="69" d="100"/>
          <a:sy n="69" d="100"/>
        </p:scale>
        <p:origin x="7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2958D-987C-46C0-8C02-9F34D8B0AFCE}" type="datetimeFigureOut">
              <a:rPr lang="en-IN" smtClean="0"/>
              <a:t>19-06-2022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1359D-B4D0-4A2D-9358-2B182DC37F51}" type="slidenum">
              <a:rPr lang="en-IN" smtClean="0"/>
              <a:t>‹#›</a:t>
            </a:fld>
            <a:endParaRPr lang="en-IN"/>
          </a:p>
        </p:txBody>
      </p:sp>
    </p:spTree>
    <p:extLst>
      <p:ext uri="{BB962C8B-B14F-4D97-AF65-F5344CB8AC3E}">
        <p14:creationId xmlns:p14="http://schemas.microsoft.com/office/powerpoint/2010/main" val="251471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54000"/>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kbc.txt"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wmf"/><Relationship Id="rId2" Type="http://schemas.openxmlformats.org/officeDocument/2006/relationships/hyperlink" Target="kbc.txt" TargetMode="Externa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www.google.co.i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8 Top Background for powerpoint presentation ideas | background for  powerpoint presentation, powerpoint, background powerpoint">
            <a:extLst>
              <a:ext uri="{FF2B5EF4-FFF2-40B4-BE49-F238E27FC236}">
                <a16:creationId xmlns:a16="http://schemas.microsoft.com/office/drawing/2014/main" id="{2A4B6810-10A2-C582-1C8F-4905320B9B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F05D6DB2-7556-C3AF-1AFB-F1BD21FCF65D}"/>
              </a:ext>
            </a:extLst>
          </p:cNvPr>
          <p:cNvSpPr/>
          <p:nvPr/>
        </p:nvSpPr>
        <p:spPr>
          <a:xfrm>
            <a:off x="8458200" y="781050"/>
            <a:ext cx="3086100" cy="2647950"/>
          </a:xfrm>
          <a:prstGeom prst="ellipse">
            <a:avLst/>
          </a:prstGeom>
          <a:blipFill>
            <a:blip r:embed="rId4"/>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16A690B-1AA5-63A7-69A4-5E5AC4BC18D8}"/>
              </a:ext>
            </a:extLst>
          </p:cNvPr>
          <p:cNvSpPr/>
          <p:nvPr/>
        </p:nvSpPr>
        <p:spPr>
          <a:xfrm>
            <a:off x="5686425" y="3648075"/>
            <a:ext cx="3086100" cy="2647950"/>
          </a:xfrm>
          <a:prstGeom prst="ellipse">
            <a:avLst/>
          </a:prstGeom>
          <a:blipFill>
            <a:blip r:embed="rId5"/>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E66A14-1FA1-71BA-BE31-32639D745F0F}"/>
              </a:ext>
            </a:extLst>
          </p:cNvPr>
          <p:cNvSpPr txBox="1"/>
          <p:nvPr/>
        </p:nvSpPr>
        <p:spPr>
          <a:xfrm>
            <a:off x="6851505" y="1720304"/>
            <a:ext cx="1423988" cy="769441"/>
          </a:xfrm>
          <a:prstGeom prst="rect">
            <a:avLst/>
          </a:prstGeom>
          <a:noFill/>
        </p:spPr>
        <p:txBody>
          <a:bodyPr wrap="square" rtlCol="0">
            <a:spAutoFit/>
          </a:bodyPr>
          <a:lstStyle/>
          <a:p>
            <a:r>
              <a:rPr lang="en-US" sz="4400" b="1" dirty="0">
                <a:ln w="9525">
                  <a:solidFill>
                    <a:schemeClr val="bg1"/>
                  </a:solidFill>
                  <a:prstDash val="solid"/>
                </a:ln>
                <a:effectLst>
                  <a:outerShdw blurRad="12700" dist="38100" dir="2700000" algn="tl" rotWithShape="0">
                    <a:schemeClr val="bg1">
                      <a:lumMod val="50000"/>
                    </a:schemeClr>
                  </a:outerShdw>
                </a:effectLst>
              </a:rPr>
              <a:t>KBC</a:t>
            </a:r>
          </a:p>
        </p:txBody>
      </p:sp>
      <p:sp>
        <p:nvSpPr>
          <p:cNvPr id="9" name="TextBox 8">
            <a:extLst>
              <a:ext uri="{FF2B5EF4-FFF2-40B4-BE49-F238E27FC236}">
                <a16:creationId xmlns:a16="http://schemas.microsoft.com/office/drawing/2014/main" id="{16E42BB9-A048-8133-206D-DC24C2B7E8FF}"/>
              </a:ext>
            </a:extLst>
          </p:cNvPr>
          <p:cNvSpPr txBox="1"/>
          <p:nvPr/>
        </p:nvSpPr>
        <p:spPr>
          <a:xfrm>
            <a:off x="9344025" y="3994101"/>
            <a:ext cx="2276475" cy="769441"/>
          </a:xfrm>
          <a:prstGeom prst="rect">
            <a:avLst/>
          </a:prstGeom>
          <a:noFill/>
        </p:spPr>
        <p:txBody>
          <a:bodyPr wrap="square" rtlCol="0">
            <a:spAutoFit/>
          </a:bodyPr>
          <a:lstStyle/>
          <a:p>
            <a:r>
              <a:rPr lang="en-US" sz="4400" b="1" dirty="0">
                <a:ln w="9525">
                  <a:solidFill>
                    <a:schemeClr val="bg1"/>
                  </a:solidFill>
                  <a:prstDash val="solid"/>
                </a:ln>
                <a:effectLst>
                  <a:outerShdw blurRad="12700" dist="38100" dir="2700000" algn="tl" rotWithShape="0">
                    <a:schemeClr val="bg1">
                      <a:lumMod val="50000"/>
                    </a:schemeClr>
                  </a:outerShdw>
                </a:effectLst>
              </a:rPr>
              <a:t>SUDOKU</a:t>
            </a:r>
          </a:p>
        </p:txBody>
      </p:sp>
      <p:sp>
        <p:nvSpPr>
          <p:cNvPr id="3" name="TextBox 2">
            <a:extLst>
              <a:ext uri="{FF2B5EF4-FFF2-40B4-BE49-F238E27FC236}">
                <a16:creationId xmlns:a16="http://schemas.microsoft.com/office/drawing/2014/main" id="{45CF7CCF-D35D-CBE4-EF26-6780EBC7359B}"/>
              </a:ext>
            </a:extLst>
          </p:cNvPr>
          <p:cNvSpPr txBox="1"/>
          <p:nvPr/>
        </p:nvSpPr>
        <p:spPr>
          <a:xfrm>
            <a:off x="8924925" y="5072107"/>
            <a:ext cx="3267075" cy="1477328"/>
          </a:xfrm>
          <a:prstGeom prst="rect">
            <a:avLst/>
          </a:prstGeom>
          <a:noFill/>
        </p:spPr>
        <p:txBody>
          <a:bodyPr wrap="square" rtlCol="0">
            <a:spAutoFit/>
          </a:bodyPr>
          <a:lstStyle/>
          <a:p>
            <a:r>
              <a:rPr lang="en-IN" dirty="0"/>
              <a:t>Submitted to : Dr Shefali Arora</a:t>
            </a:r>
          </a:p>
          <a:p>
            <a:r>
              <a:rPr lang="en-IN" dirty="0"/>
              <a:t>Submitted by : Alisha, </a:t>
            </a:r>
            <a:r>
              <a:rPr lang="en-IN" dirty="0" err="1"/>
              <a:t>Lavisha</a:t>
            </a:r>
            <a:r>
              <a:rPr lang="en-IN" dirty="0"/>
              <a:t>, </a:t>
            </a:r>
            <a:r>
              <a:rPr lang="en-IN" dirty="0" err="1"/>
              <a:t>PreetKamal</a:t>
            </a:r>
            <a:endParaRPr lang="en-IN" dirty="0"/>
          </a:p>
          <a:p>
            <a:r>
              <a:rPr lang="en-IN" dirty="0"/>
              <a:t>Roll No’s : 09,80,115</a:t>
            </a:r>
          </a:p>
          <a:p>
            <a:endParaRPr lang="en-IN" dirty="0"/>
          </a:p>
        </p:txBody>
      </p:sp>
    </p:spTree>
    <p:extLst>
      <p:ext uri="{BB962C8B-B14F-4D97-AF65-F5344CB8AC3E}">
        <p14:creationId xmlns:p14="http://schemas.microsoft.com/office/powerpoint/2010/main" val="3943571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7EC6-7E8D-3D5A-BD3E-EC7A8D0F0291}"/>
              </a:ext>
            </a:extLst>
          </p:cNvPr>
          <p:cNvSpPr>
            <a:spLocks noGrp="1"/>
          </p:cNvSpPr>
          <p:nvPr>
            <p:ph type="title"/>
          </p:nvPr>
        </p:nvSpPr>
        <p:spPr/>
        <p:txBody>
          <a:bodyPr/>
          <a:lstStyle/>
          <a:p>
            <a:r>
              <a:rPr lang="en-US" dirty="0"/>
              <a:t>File modes</a:t>
            </a:r>
            <a:endParaRPr lang="en-IN" dirty="0"/>
          </a:p>
        </p:txBody>
      </p:sp>
      <p:pic>
        <p:nvPicPr>
          <p:cNvPr id="5" name="Content Placeholder 4" descr="Graphical user interface, text, application&#10;&#10;Description automatically generated">
            <a:extLst>
              <a:ext uri="{FF2B5EF4-FFF2-40B4-BE49-F238E27FC236}">
                <a16:creationId xmlns:a16="http://schemas.microsoft.com/office/drawing/2014/main" id="{B13BA61B-318B-7269-F723-4EEF5E265B79}"/>
              </a:ext>
            </a:extLst>
          </p:cNvPr>
          <p:cNvPicPr>
            <a:picLocks noGrp="1" noChangeAspect="1"/>
          </p:cNvPicPr>
          <p:nvPr>
            <p:ph idx="1"/>
          </p:nvPr>
        </p:nvPicPr>
        <p:blipFill rotWithShape="1">
          <a:blip r:embed="rId2"/>
          <a:srcRect l="5803" t="15043" r="57907" b="15331"/>
          <a:stretch/>
        </p:blipFill>
        <p:spPr>
          <a:xfrm>
            <a:off x="4558146" y="2022764"/>
            <a:ext cx="7633853" cy="4360280"/>
          </a:xfrm>
          <a:ln w="28575">
            <a:solidFill>
              <a:schemeClr val="tx1"/>
            </a:solidFill>
          </a:ln>
        </p:spPr>
      </p:pic>
      <p:sp>
        <p:nvSpPr>
          <p:cNvPr id="6" name="TextBox 5">
            <a:extLst>
              <a:ext uri="{FF2B5EF4-FFF2-40B4-BE49-F238E27FC236}">
                <a16:creationId xmlns:a16="http://schemas.microsoft.com/office/drawing/2014/main" id="{15F75E38-A672-BE28-62B9-B09052158D24}"/>
              </a:ext>
            </a:extLst>
          </p:cNvPr>
          <p:cNvSpPr txBox="1"/>
          <p:nvPr/>
        </p:nvSpPr>
        <p:spPr>
          <a:xfrm>
            <a:off x="928253" y="1925532"/>
            <a:ext cx="3338945" cy="2585323"/>
          </a:xfrm>
          <a:prstGeom prst="rect">
            <a:avLst/>
          </a:prstGeom>
          <a:noFill/>
        </p:spPr>
        <p:txBody>
          <a:bodyPr wrap="square" rtlCol="0">
            <a:spAutoFit/>
          </a:bodyPr>
          <a:lstStyle/>
          <a:p>
            <a:pPr marL="285750" indent="-285750">
              <a:buFont typeface="Arial" panose="020B0604020202020204" pitchFamily="34" charset="0"/>
              <a:buChar char="•"/>
            </a:pPr>
            <a:r>
              <a:rPr lang="en-IN" dirty="0"/>
              <a:t>A </a:t>
            </a:r>
            <a:r>
              <a:rPr lang="en-IN" b="1" dirty="0"/>
              <a:t>kbc.txt File </a:t>
            </a:r>
            <a:r>
              <a:rPr lang="en-IN" dirty="0"/>
              <a:t>is created to store </a:t>
            </a:r>
            <a:r>
              <a:rPr lang="en-IN" b="1" dirty="0"/>
              <a:t>Questions and Answer </a:t>
            </a:r>
            <a:r>
              <a:rPr lang="en-IN" dirty="0"/>
              <a:t>options and FILE variable is used for displaying them with the code and working upon them further for </a:t>
            </a:r>
            <a:r>
              <a:rPr lang="en-IN" b="1" dirty="0" err="1"/>
              <a:t>LifeLines</a:t>
            </a:r>
            <a:r>
              <a:rPr lang="en-IN" dirty="0"/>
              <a:t> or for applying </a:t>
            </a:r>
            <a:r>
              <a:rPr lang="en-IN" b="1" dirty="0"/>
              <a:t>conditions</a:t>
            </a:r>
            <a:r>
              <a:rPr lang="en-IN" dirty="0"/>
              <a:t> on them using If, else and Switch.</a:t>
            </a:r>
          </a:p>
        </p:txBody>
      </p:sp>
      <p:pic>
        <p:nvPicPr>
          <p:cNvPr id="7" name="Picture 6">
            <a:hlinkClick r:id="rId3" action="ppaction://hlinkfile"/>
            <a:extLst>
              <a:ext uri="{FF2B5EF4-FFF2-40B4-BE49-F238E27FC236}">
                <a16:creationId xmlns:a16="http://schemas.microsoft.com/office/drawing/2014/main" id="{E5E117A2-11F0-C6C7-873A-A60F3313A510}"/>
              </a:ext>
            </a:extLst>
          </p:cNvPr>
          <p:cNvPicPr>
            <a:picLocks noChangeAspect="1"/>
          </p:cNvPicPr>
          <p:nvPr/>
        </p:nvPicPr>
        <p:blipFill>
          <a:blip r:embed="rId4"/>
          <a:stretch>
            <a:fillRect/>
          </a:stretch>
        </p:blipFill>
        <p:spPr>
          <a:xfrm>
            <a:off x="3200247" y="4510855"/>
            <a:ext cx="1066949" cy="1571844"/>
          </a:xfrm>
          <a:prstGeom prst="rect">
            <a:avLst/>
          </a:prstGeom>
        </p:spPr>
      </p:pic>
      <p:sp>
        <p:nvSpPr>
          <p:cNvPr id="4" name="TextBox 3">
            <a:extLst>
              <a:ext uri="{FF2B5EF4-FFF2-40B4-BE49-F238E27FC236}">
                <a16:creationId xmlns:a16="http://schemas.microsoft.com/office/drawing/2014/main" id="{DF6D0537-1C2C-4A56-BE32-EB936FBACCC2}"/>
              </a:ext>
            </a:extLst>
          </p:cNvPr>
          <p:cNvSpPr txBox="1"/>
          <p:nvPr/>
        </p:nvSpPr>
        <p:spPr>
          <a:xfrm>
            <a:off x="928253" y="4738255"/>
            <a:ext cx="1842656" cy="1200329"/>
          </a:xfrm>
          <a:prstGeom prst="rect">
            <a:avLst/>
          </a:prstGeom>
          <a:noFill/>
        </p:spPr>
        <p:txBody>
          <a:bodyPr wrap="square" rtlCol="0">
            <a:spAutoFit/>
          </a:bodyPr>
          <a:lstStyle/>
          <a:p>
            <a:r>
              <a:rPr lang="en-US" dirty="0"/>
              <a:t>Text File containing Questions attached here </a:t>
            </a:r>
            <a:endParaRPr lang="en-IN" dirty="0"/>
          </a:p>
        </p:txBody>
      </p:sp>
      <p:sp>
        <p:nvSpPr>
          <p:cNvPr id="8" name="Arrow: Right 7">
            <a:extLst>
              <a:ext uri="{FF2B5EF4-FFF2-40B4-BE49-F238E27FC236}">
                <a16:creationId xmlns:a16="http://schemas.microsoft.com/office/drawing/2014/main" id="{A3E52775-F755-AD28-8709-BB7C5F833DE9}"/>
              </a:ext>
            </a:extLst>
          </p:cNvPr>
          <p:cNvSpPr/>
          <p:nvPr/>
        </p:nvSpPr>
        <p:spPr>
          <a:xfrm>
            <a:off x="2452255" y="5043055"/>
            <a:ext cx="581890" cy="346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05255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3F2E-8509-17F3-925F-EEAFBDC08B7E}"/>
              </a:ext>
            </a:extLst>
          </p:cNvPr>
          <p:cNvSpPr>
            <a:spLocks noGrp="1"/>
          </p:cNvSpPr>
          <p:nvPr>
            <p:ph type="title"/>
          </p:nvPr>
        </p:nvSpPr>
        <p:spPr/>
        <p:txBody>
          <a:bodyPr/>
          <a:lstStyle/>
          <a:p>
            <a:r>
              <a:rPr lang="en-US" dirty="0"/>
              <a:t>Header Files </a:t>
            </a:r>
          </a:p>
        </p:txBody>
      </p:sp>
      <p:sp>
        <p:nvSpPr>
          <p:cNvPr id="7" name="TextBox 6">
            <a:extLst>
              <a:ext uri="{FF2B5EF4-FFF2-40B4-BE49-F238E27FC236}">
                <a16:creationId xmlns:a16="http://schemas.microsoft.com/office/drawing/2014/main" id="{20EFA3EC-1E56-86C4-4EC4-20A82AA5537F}"/>
              </a:ext>
            </a:extLst>
          </p:cNvPr>
          <p:cNvSpPr txBox="1"/>
          <p:nvPr/>
        </p:nvSpPr>
        <p:spPr>
          <a:xfrm>
            <a:off x="8238478" y="2287945"/>
            <a:ext cx="2601158" cy="8002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b="1" dirty="0">
                <a:effectLst/>
                <a:latin typeface="Consolas" panose="020B0609020204030204" pitchFamily="49" charset="0"/>
              </a:rPr>
              <a:t>#include&lt;stdbool.h&gt;</a:t>
            </a:r>
          </a:p>
          <a:p>
            <a:r>
              <a:rPr lang="en-US" sz="1400" dirty="0">
                <a:solidFill>
                  <a:schemeClr val="bg1"/>
                </a:solidFill>
                <a:effectLst/>
                <a:latin typeface="arial" panose="020B0604020202020204" pitchFamily="34" charset="0"/>
              </a:rPr>
              <a:t>To </a:t>
            </a:r>
            <a:r>
              <a:rPr lang="en-US" sz="1400" dirty="0">
                <a:solidFill>
                  <a:schemeClr val="bg1"/>
                </a:solidFill>
                <a:latin typeface="arial" panose="020B0604020202020204" pitchFamily="34" charset="0"/>
              </a:rPr>
              <a:t>store Boolean type data in an array.</a:t>
            </a:r>
            <a:endParaRPr lang="en-US" sz="1400" dirty="0">
              <a:solidFill>
                <a:schemeClr val="bg1"/>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5F266B4-C17C-09BB-A85A-336E18DEBCC6}"/>
              </a:ext>
            </a:extLst>
          </p:cNvPr>
          <p:cNvSpPr txBox="1"/>
          <p:nvPr/>
        </p:nvSpPr>
        <p:spPr>
          <a:xfrm>
            <a:off x="4550248" y="2287945"/>
            <a:ext cx="2494626" cy="8002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1" dirty="0">
                <a:solidFill>
                  <a:schemeClr val="bg1"/>
                </a:solidFill>
                <a:effectLst/>
                <a:latin typeface="Consolas" panose="020B0609020204030204" pitchFamily="49" charset="0"/>
              </a:rPr>
              <a:t>#include&lt;stdlib.h&gt;</a:t>
            </a:r>
          </a:p>
          <a:p>
            <a:r>
              <a:rPr lang="en-US" sz="1400" dirty="0">
                <a:solidFill>
                  <a:schemeClr val="bg1"/>
                </a:solidFill>
                <a:latin typeface="Consolas" panose="020B0609020204030204" pitchFamily="49" charset="0"/>
              </a:rPr>
              <a:t>e</a:t>
            </a:r>
            <a:r>
              <a:rPr lang="en-US" sz="1400" dirty="0">
                <a:solidFill>
                  <a:schemeClr val="bg1"/>
                </a:solidFill>
                <a:effectLst/>
                <a:latin typeface="Consolas" panose="020B0609020204030204" pitchFamily="49" charset="0"/>
              </a:rPr>
              <a:t>xit()      rand()</a:t>
            </a:r>
          </a:p>
          <a:p>
            <a:r>
              <a:rPr lang="en-US" sz="1400" dirty="0">
                <a:solidFill>
                  <a:schemeClr val="bg1"/>
                </a:solidFill>
                <a:latin typeface="Consolas" panose="020B0609020204030204" pitchFamily="49" charset="0"/>
              </a:rPr>
              <a:t>system()    malloc()</a:t>
            </a:r>
            <a:endParaRPr lang="en-US" sz="1400" dirty="0">
              <a:solidFill>
                <a:schemeClr val="bg1"/>
              </a:solidFill>
              <a:effectLst/>
              <a:latin typeface="Consolas" panose="020B0609020204030204" pitchFamily="49" charset="0"/>
            </a:endParaRPr>
          </a:p>
        </p:txBody>
      </p:sp>
      <p:sp>
        <p:nvSpPr>
          <p:cNvPr id="9" name="TextBox 8">
            <a:extLst>
              <a:ext uri="{FF2B5EF4-FFF2-40B4-BE49-F238E27FC236}">
                <a16:creationId xmlns:a16="http://schemas.microsoft.com/office/drawing/2014/main" id="{0EA4E683-E2F0-2456-830C-757172BB6B4E}"/>
              </a:ext>
            </a:extLst>
          </p:cNvPr>
          <p:cNvSpPr txBox="1"/>
          <p:nvPr/>
        </p:nvSpPr>
        <p:spPr>
          <a:xfrm>
            <a:off x="1407113" y="3756246"/>
            <a:ext cx="2494626" cy="800219"/>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b="1" dirty="0"/>
              <a:t>#include&lt;time.h&gt;</a:t>
            </a:r>
          </a:p>
          <a:p>
            <a:r>
              <a:rPr lang="en-US" sz="1400" dirty="0"/>
              <a:t>time()</a:t>
            </a:r>
          </a:p>
          <a:p>
            <a:endParaRPr lang="en-US" sz="1400" dirty="0"/>
          </a:p>
        </p:txBody>
      </p:sp>
      <p:sp>
        <p:nvSpPr>
          <p:cNvPr id="10" name="TextBox 9">
            <a:extLst>
              <a:ext uri="{FF2B5EF4-FFF2-40B4-BE49-F238E27FC236}">
                <a16:creationId xmlns:a16="http://schemas.microsoft.com/office/drawing/2014/main" id="{DC00B1B5-B7EE-B9F1-240E-56167697DE99}"/>
              </a:ext>
            </a:extLst>
          </p:cNvPr>
          <p:cNvSpPr txBox="1"/>
          <p:nvPr/>
        </p:nvSpPr>
        <p:spPr>
          <a:xfrm>
            <a:off x="4718481" y="3756245"/>
            <a:ext cx="2272683" cy="800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b="1" dirty="0"/>
              <a:t>#include&lt;string.h&gt;</a:t>
            </a:r>
          </a:p>
          <a:p>
            <a:r>
              <a:rPr lang="en-US" sz="1400" dirty="0"/>
              <a:t>To perform the various operations on strings.</a:t>
            </a:r>
          </a:p>
        </p:txBody>
      </p:sp>
      <p:sp>
        <p:nvSpPr>
          <p:cNvPr id="11" name="TextBox 10">
            <a:extLst>
              <a:ext uri="{FF2B5EF4-FFF2-40B4-BE49-F238E27FC236}">
                <a16:creationId xmlns:a16="http://schemas.microsoft.com/office/drawing/2014/main" id="{ABEFF0F7-EA11-740F-B413-74B00B1E5C7B}"/>
              </a:ext>
            </a:extLst>
          </p:cNvPr>
          <p:cNvSpPr txBox="1"/>
          <p:nvPr/>
        </p:nvSpPr>
        <p:spPr>
          <a:xfrm>
            <a:off x="816748" y="2287945"/>
            <a:ext cx="2370335" cy="861774"/>
          </a:xfrm>
          <a:prstGeom prst="rect">
            <a:avLst/>
          </a:prstGeom>
          <a:solidFill>
            <a:srgbClr val="0070C0"/>
          </a:solidFill>
          <a:ln>
            <a:solidFill>
              <a:schemeClr val="tx1"/>
            </a:solidFill>
          </a:ln>
        </p:spPr>
        <p:txBody>
          <a:bodyPr wrap="square" rtlCol="0">
            <a:spAutoFit/>
          </a:bodyPr>
          <a:lstStyle/>
          <a:p>
            <a:r>
              <a:rPr lang="en-US" b="1" dirty="0">
                <a:solidFill>
                  <a:schemeClr val="bg1"/>
                </a:solidFill>
              </a:rPr>
              <a:t>#include&lt;stdio.h&gt;</a:t>
            </a:r>
          </a:p>
          <a:p>
            <a:endParaRPr lang="en-US" sz="1400" dirty="0">
              <a:solidFill>
                <a:schemeClr val="bg1"/>
              </a:solidFill>
            </a:endParaRPr>
          </a:p>
          <a:p>
            <a:endParaRPr lang="en-US" b="1" dirty="0">
              <a:solidFill>
                <a:schemeClr val="bg1"/>
              </a:solidFill>
            </a:endParaRPr>
          </a:p>
        </p:txBody>
      </p:sp>
      <p:sp>
        <p:nvSpPr>
          <p:cNvPr id="12" name="TextBox 11">
            <a:extLst>
              <a:ext uri="{FF2B5EF4-FFF2-40B4-BE49-F238E27FC236}">
                <a16:creationId xmlns:a16="http://schemas.microsoft.com/office/drawing/2014/main" id="{04171D3C-88AC-2F51-D1B3-1A24550BC6FD}"/>
              </a:ext>
            </a:extLst>
          </p:cNvPr>
          <p:cNvSpPr txBox="1"/>
          <p:nvPr/>
        </p:nvSpPr>
        <p:spPr>
          <a:xfrm>
            <a:off x="4664770" y="5340253"/>
            <a:ext cx="2380104" cy="800219"/>
          </a:xfrm>
          <a:prstGeom prst="rect">
            <a:avLst/>
          </a:prstGeom>
          <a:solidFill>
            <a:schemeClr val="bg2">
              <a:lumMod val="50000"/>
            </a:schemeClr>
          </a:solidFill>
          <a:ln>
            <a:solidFill>
              <a:schemeClr val="tx1"/>
            </a:solidFill>
          </a:ln>
        </p:spPr>
        <p:txBody>
          <a:bodyPr wrap="square" rtlCol="0">
            <a:spAutoFit/>
          </a:bodyPr>
          <a:lstStyle/>
          <a:p>
            <a:r>
              <a:rPr lang="en-US" b="1" dirty="0">
                <a:solidFill>
                  <a:schemeClr val="bg1"/>
                </a:solidFill>
              </a:rPr>
              <a:t>#include&lt;windows.h&gt;</a:t>
            </a:r>
          </a:p>
          <a:p>
            <a:r>
              <a:rPr lang="en-US" sz="1400" dirty="0">
                <a:solidFill>
                  <a:schemeClr val="bg1"/>
                </a:solidFill>
              </a:rPr>
              <a:t>To change the text color</a:t>
            </a:r>
          </a:p>
          <a:p>
            <a:endParaRPr lang="en-US" sz="1400" dirty="0">
              <a:solidFill>
                <a:schemeClr val="bg1"/>
              </a:solidFill>
            </a:endParaRPr>
          </a:p>
        </p:txBody>
      </p:sp>
      <p:sp>
        <p:nvSpPr>
          <p:cNvPr id="15" name="TextBox 14">
            <a:extLst>
              <a:ext uri="{FF2B5EF4-FFF2-40B4-BE49-F238E27FC236}">
                <a16:creationId xmlns:a16="http://schemas.microsoft.com/office/drawing/2014/main" id="{709B056B-78D3-5C86-1899-1604D9A74220}"/>
              </a:ext>
            </a:extLst>
          </p:cNvPr>
          <p:cNvSpPr txBox="1"/>
          <p:nvPr/>
        </p:nvSpPr>
        <p:spPr>
          <a:xfrm>
            <a:off x="7807906" y="3769836"/>
            <a:ext cx="2601158" cy="800219"/>
          </a:xfrm>
          <a:prstGeom prst="rect">
            <a:avLst/>
          </a:prstGeom>
          <a:solidFill>
            <a:schemeClr val="accent2">
              <a:lumMod val="75000"/>
            </a:schemeClr>
          </a:solidFill>
        </p:spPr>
        <p:txBody>
          <a:bodyPr wrap="square" rtlCol="0">
            <a:spAutoFit/>
          </a:bodyPr>
          <a:lstStyle/>
          <a:p>
            <a:r>
              <a:rPr lang="en-US" b="1" dirty="0">
                <a:solidFill>
                  <a:schemeClr val="bg1"/>
                </a:solidFill>
              </a:rPr>
              <a:t>#include&lt;MMSystem.h&gt;</a:t>
            </a:r>
          </a:p>
          <a:p>
            <a:r>
              <a:rPr lang="en-US" sz="1400" dirty="0">
                <a:solidFill>
                  <a:schemeClr val="bg1"/>
                </a:solidFill>
              </a:rPr>
              <a:t>To add sound in the system</a:t>
            </a:r>
          </a:p>
          <a:p>
            <a:endParaRPr lang="en-US" sz="1400" dirty="0">
              <a:solidFill>
                <a:schemeClr val="bg1"/>
              </a:solidFill>
            </a:endParaRPr>
          </a:p>
        </p:txBody>
      </p:sp>
    </p:spTree>
    <p:extLst>
      <p:ext uri="{BB962C8B-B14F-4D97-AF65-F5344CB8AC3E}">
        <p14:creationId xmlns:p14="http://schemas.microsoft.com/office/powerpoint/2010/main" val="339215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A401-1437-3D5E-8380-09F9420A39BA}"/>
              </a:ext>
            </a:extLst>
          </p:cNvPr>
          <p:cNvSpPr>
            <a:spLocks noGrp="1"/>
          </p:cNvSpPr>
          <p:nvPr>
            <p:ph type="title"/>
          </p:nvPr>
        </p:nvSpPr>
        <p:spPr/>
        <p:txBody>
          <a:bodyPr/>
          <a:lstStyle/>
          <a:p>
            <a:r>
              <a:rPr lang="en-IN" dirty="0"/>
              <a:t>Code of both Projects : </a:t>
            </a:r>
          </a:p>
        </p:txBody>
      </p:sp>
      <p:pic>
        <p:nvPicPr>
          <p:cNvPr id="6" name="Picture 5">
            <a:hlinkClick r:id="rId2" action="ppaction://hlinkfile"/>
            <a:extLst>
              <a:ext uri="{FF2B5EF4-FFF2-40B4-BE49-F238E27FC236}">
                <a16:creationId xmlns:a16="http://schemas.microsoft.com/office/drawing/2014/main" id="{041F2C7A-BF17-1A34-B0DC-DB02A08EEC90}"/>
              </a:ext>
            </a:extLst>
          </p:cNvPr>
          <p:cNvPicPr>
            <a:picLocks noChangeAspect="1"/>
          </p:cNvPicPr>
          <p:nvPr/>
        </p:nvPicPr>
        <p:blipFill>
          <a:blip r:embed="rId3"/>
          <a:stretch>
            <a:fillRect/>
          </a:stretch>
        </p:blipFill>
        <p:spPr>
          <a:xfrm>
            <a:off x="4238963" y="2495291"/>
            <a:ext cx="1782056" cy="2625350"/>
          </a:xfrm>
          <a:prstGeom prst="rect">
            <a:avLst/>
          </a:prstGeom>
        </p:spPr>
      </p:pic>
      <p:graphicFrame>
        <p:nvGraphicFramePr>
          <p:cNvPr id="3" name="Object 2">
            <a:extLst>
              <a:ext uri="{FF2B5EF4-FFF2-40B4-BE49-F238E27FC236}">
                <a16:creationId xmlns:a16="http://schemas.microsoft.com/office/drawing/2014/main" id="{993101EA-D5B2-1278-206B-81D48F96D0FD}"/>
              </a:ext>
            </a:extLst>
          </p:cNvPr>
          <p:cNvGraphicFramePr>
            <a:graphicFrameLocks noChangeAspect="1"/>
          </p:cNvGraphicFramePr>
          <p:nvPr>
            <p:extLst>
              <p:ext uri="{D42A27DB-BD31-4B8C-83A1-F6EECF244321}">
                <p14:modId xmlns:p14="http://schemas.microsoft.com/office/powerpoint/2010/main" val="1774707869"/>
              </p:ext>
            </p:extLst>
          </p:nvPr>
        </p:nvGraphicFramePr>
        <p:xfrm>
          <a:off x="1097280" y="2705490"/>
          <a:ext cx="1782055" cy="2415151"/>
        </p:xfrm>
        <a:graphic>
          <a:graphicData uri="http://schemas.openxmlformats.org/presentationml/2006/ole">
            <mc:AlternateContent xmlns:mc="http://schemas.openxmlformats.org/markup-compatibility/2006">
              <mc:Choice xmlns:v="urn:schemas-microsoft-com:vml" Requires="v">
                <p:oleObj name="Packager Shell Object" showAsIcon="1" r:id="rId4" imgW="362520" imgH="491040" progId="Package">
                  <p:embed/>
                </p:oleObj>
              </mc:Choice>
              <mc:Fallback>
                <p:oleObj name="Packager Shell Object" showAsIcon="1" r:id="rId4" imgW="362520" imgH="491040" progId="Package">
                  <p:embed/>
                  <p:pic>
                    <p:nvPicPr>
                      <p:cNvPr id="0" name=""/>
                      <p:cNvPicPr/>
                      <p:nvPr/>
                    </p:nvPicPr>
                    <p:blipFill>
                      <a:blip r:embed="rId5"/>
                      <a:stretch>
                        <a:fillRect/>
                      </a:stretch>
                    </p:blipFill>
                    <p:spPr>
                      <a:xfrm>
                        <a:off x="1097280" y="2705490"/>
                        <a:ext cx="1782055" cy="241515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3B90B44-3BAD-7274-188F-172BB316BFC7}"/>
              </a:ext>
            </a:extLst>
          </p:cNvPr>
          <p:cNvGraphicFramePr>
            <a:graphicFrameLocks noChangeAspect="1"/>
          </p:cNvGraphicFramePr>
          <p:nvPr>
            <p:extLst>
              <p:ext uri="{D42A27DB-BD31-4B8C-83A1-F6EECF244321}">
                <p14:modId xmlns:p14="http://schemas.microsoft.com/office/powerpoint/2010/main" val="3190912401"/>
              </p:ext>
            </p:extLst>
          </p:nvPr>
        </p:nvGraphicFramePr>
        <p:xfrm>
          <a:off x="6745487" y="2705490"/>
          <a:ext cx="4181328" cy="2357717"/>
        </p:xfrm>
        <a:graphic>
          <a:graphicData uri="http://schemas.openxmlformats.org/presentationml/2006/ole">
            <mc:AlternateContent xmlns:mc="http://schemas.openxmlformats.org/markup-compatibility/2006">
              <mc:Choice xmlns:v="urn:schemas-microsoft-com:vml" Requires="v">
                <p:oleObj name="Packager Shell Object" showAsIcon="1" r:id="rId6" imgW="870480" imgH="491040" progId="Package">
                  <p:embed/>
                </p:oleObj>
              </mc:Choice>
              <mc:Fallback>
                <p:oleObj name="Packager Shell Object" showAsIcon="1" r:id="rId6" imgW="870480" imgH="491040" progId="Package">
                  <p:embed/>
                  <p:pic>
                    <p:nvPicPr>
                      <p:cNvPr id="0" name=""/>
                      <p:cNvPicPr/>
                      <p:nvPr/>
                    </p:nvPicPr>
                    <p:blipFill>
                      <a:blip r:embed="rId7"/>
                      <a:stretch>
                        <a:fillRect/>
                      </a:stretch>
                    </p:blipFill>
                    <p:spPr>
                      <a:xfrm>
                        <a:off x="6745487" y="2705490"/>
                        <a:ext cx="4181328" cy="2357717"/>
                      </a:xfrm>
                      <a:prstGeom prst="rect">
                        <a:avLst/>
                      </a:prstGeom>
                    </p:spPr>
                  </p:pic>
                </p:oleObj>
              </mc:Fallback>
            </mc:AlternateContent>
          </a:graphicData>
        </a:graphic>
      </p:graphicFrame>
    </p:spTree>
    <p:extLst>
      <p:ext uri="{BB962C8B-B14F-4D97-AF65-F5344CB8AC3E}">
        <p14:creationId xmlns:p14="http://schemas.microsoft.com/office/powerpoint/2010/main" val="8968780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FA9C4E-6BE7-1B52-2265-4604A455337E}"/>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63B3004-D441-A241-4A67-345642779D36}"/>
              </a:ext>
            </a:extLst>
          </p:cNvPr>
          <p:cNvSpPr txBox="1"/>
          <p:nvPr/>
        </p:nvSpPr>
        <p:spPr>
          <a:xfrm>
            <a:off x="817418" y="1079714"/>
            <a:ext cx="10557164" cy="1569660"/>
          </a:xfrm>
          <a:prstGeom prst="rect">
            <a:avLst/>
          </a:prstGeom>
          <a:noFill/>
        </p:spPr>
        <p:txBody>
          <a:bodyPr wrap="square" rtlCol="0">
            <a:prstTxWarp prst="textPlain">
              <a:avLst/>
            </a:prstTxWarp>
            <a:spAutoFit/>
          </a:bodyPr>
          <a:lstStyle/>
          <a:p>
            <a:pPr algn="ctr"/>
            <a:r>
              <a:rPr lang="en-US" sz="9600" b="1" u="sng" dirty="0">
                <a:ln w="10160">
                  <a:solidFill>
                    <a:schemeClr val="tx1"/>
                  </a:solidFill>
                  <a:prstDash val="solid"/>
                </a:ln>
                <a:solidFill>
                  <a:srgbClr val="FFFFFF"/>
                </a:solidFill>
                <a:effectLst>
                  <a:outerShdw blurRad="38100" dist="22860" dir="5400000" algn="tl" rotWithShape="0">
                    <a:srgbClr val="000000">
                      <a:alpha val="30000"/>
                    </a:srgbClr>
                  </a:outerShdw>
                </a:effectLst>
              </a:rPr>
              <a:t>WORKING of KBC : </a:t>
            </a:r>
            <a:endParaRPr lang="en-IN" sz="9600" b="1" u="sng" dirty="0">
              <a:ln w="10160">
                <a:solidFill>
                  <a:schemeClr val="tx1"/>
                </a:solidFill>
                <a:prstDash val="solid"/>
              </a:ln>
              <a:solidFill>
                <a:srgbClr val="FFFFFF"/>
              </a:solidFill>
              <a:effectLst>
                <a:outerShdw blurRad="38100" dist="22860" dir="5400000" algn="tl" rotWithShape="0">
                  <a:srgbClr val="000000">
                    <a:alpha val="30000"/>
                  </a:srgbClr>
                </a:outerShdw>
              </a:effectLst>
            </a:endParaRPr>
          </a:p>
        </p:txBody>
      </p:sp>
      <p:sp>
        <p:nvSpPr>
          <p:cNvPr id="5" name="TextBox 4">
            <a:extLst>
              <a:ext uri="{FF2B5EF4-FFF2-40B4-BE49-F238E27FC236}">
                <a16:creationId xmlns:a16="http://schemas.microsoft.com/office/drawing/2014/main" id="{FC2C5EB1-AF65-1F2D-45D0-128D6B807095}"/>
              </a:ext>
            </a:extLst>
          </p:cNvPr>
          <p:cNvSpPr txBox="1"/>
          <p:nvPr/>
        </p:nvSpPr>
        <p:spPr>
          <a:xfrm>
            <a:off x="3248519" y="3224011"/>
            <a:ext cx="7090116" cy="523220"/>
          </a:xfrm>
          <a:prstGeom prst="rect">
            <a:avLst/>
          </a:prstGeom>
          <a:noFill/>
        </p:spPr>
        <p:txBody>
          <a:bodyPr wrap="square" rtlCol="0">
            <a:spAutoFit/>
          </a:bodyPr>
          <a:lstStyle/>
          <a:p>
            <a:r>
              <a:rPr lang="en-US" sz="2800" b="1" dirty="0">
                <a:solidFill>
                  <a:schemeClr val="bg1"/>
                </a:solidFill>
              </a:rPr>
              <a:t>Which of these is made up of bones?</a:t>
            </a:r>
            <a:endParaRPr lang="en-IN" sz="2800" b="1" dirty="0">
              <a:solidFill>
                <a:schemeClr val="bg1"/>
              </a:solidFill>
            </a:endParaRPr>
          </a:p>
        </p:txBody>
      </p:sp>
      <p:sp>
        <p:nvSpPr>
          <p:cNvPr id="6" name="TextBox 5">
            <a:extLst>
              <a:ext uri="{FF2B5EF4-FFF2-40B4-BE49-F238E27FC236}">
                <a16:creationId xmlns:a16="http://schemas.microsoft.com/office/drawing/2014/main" id="{6C0D43ED-E75C-E2B2-E202-6FA1074F11CC}"/>
              </a:ext>
            </a:extLst>
          </p:cNvPr>
          <p:cNvSpPr txBox="1"/>
          <p:nvPr/>
        </p:nvSpPr>
        <p:spPr>
          <a:xfrm>
            <a:off x="2322286" y="4661531"/>
            <a:ext cx="3018971" cy="523220"/>
          </a:xfrm>
          <a:prstGeom prst="rect">
            <a:avLst/>
          </a:prstGeom>
          <a:noFill/>
        </p:spPr>
        <p:txBody>
          <a:bodyPr wrap="square" rtlCol="0">
            <a:spAutoFit/>
          </a:bodyPr>
          <a:lstStyle/>
          <a:p>
            <a:r>
              <a:rPr lang="en-US" sz="2800" b="1" dirty="0">
                <a:solidFill>
                  <a:schemeClr val="bg1"/>
                </a:solidFill>
              </a:rPr>
              <a:t>Walrus Tusks</a:t>
            </a:r>
            <a:endParaRPr lang="en-IN" sz="2800" b="1" dirty="0">
              <a:solidFill>
                <a:schemeClr val="bg1"/>
              </a:solidFill>
            </a:endParaRPr>
          </a:p>
        </p:txBody>
      </p:sp>
      <p:sp>
        <p:nvSpPr>
          <p:cNvPr id="7" name="TextBox 6">
            <a:extLst>
              <a:ext uri="{FF2B5EF4-FFF2-40B4-BE49-F238E27FC236}">
                <a16:creationId xmlns:a16="http://schemas.microsoft.com/office/drawing/2014/main" id="{98694CC9-8116-D532-4E40-E82CB512370B}"/>
              </a:ext>
            </a:extLst>
          </p:cNvPr>
          <p:cNvSpPr txBox="1"/>
          <p:nvPr/>
        </p:nvSpPr>
        <p:spPr>
          <a:xfrm>
            <a:off x="7721599" y="4661531"/>
            <a:ext cx="3018971" cy="523220"/>
          </a:xfrm>
          <a:prstGeom prst="rect">
            <a:avLst/>
          </a:prstGeom>
          <a:noFill/>
        </p:spPr>
        <p:txBody>
          <a:bodyPr wrap="square" rtlCol="0">
            <a:spAutoFit/>
          </a:bodyPr>
          <a:lstStyle/>
          <a:p>
            <a:r>
              <a:rPr lang="en-US" sz="2800" b="1" dirty="0">
                <a:solidFill>
                  <a:schemeClr val="bg1"/>
                </a:solidFill>
              </a:rPr>
              <a:t>Rhino Horns</a:t>
            </a:r>
            <a:endParaRPr lang="en-IN" sz="2800" b="1" dirty="0">
              <a:solidFill>
                <a:schemeClr val="bg1"/>
              </a:solidFill>
            </a:endParaRPr>
          </a:p>
        </p:txBody>
      </p:sp>
      <p:sp>
        <p:nvSpPr>
          <p:cNvPr id="8" name="TextBox 7">
            <a:extLst>
              <a:ext uri="{FF2B5EF4-FFF2-40B4-BE49-F238E27FC236}">
                <a16:creationId xmlns:a16="http://schemas.microsoft.com/office/drawing/2014/main" id="{2D4702CD-1D3E-2623-7BAA-B43297A798A0}"/>
              </a:ext>
            </a:extLst>
          </p:cNvPr>
          <p:cNvSpPr txBox="1"/>
          <p:nvPr/>
        </p:nvSpPr>
        <p:spPr>
          <a:xfrm>
            <a:off x="2220686" y="5888466"/>
            <a:ext cx="3018971" cy="523220"/>
          </a:xfrm>
          <a:prstGeom prst="rect">
            <a:avLst/>
          </a:prstGeom>
          <a:noFill/>
        </p:spPr>
        <p:txBody>
          <a:bodyPr wrap="square" rtlCol="0">
            <a:spAutoFit/>
          </a:bodyPr>
          <a:lstStyle/>
          <a:p>
            <a:r>
              <a:rPr lang="en-US" sz="2800" b="1" dirty="0">
                <a:solidFill>
                  <a:schemeClr val="bg1"/>
                </a:solidFill>
              </a:rPr>
              <a:t>Deer Antlers</a:t>
            </a:r>
            <a:endParaRPr lang="en-IN" sz="2800" b="1" dirty="0">
              <a:solidFill>
                <a:schemeClr val="bg1"/>
              </a:solidFill>
            </a:endParaRPr>
          </a:p>
        </p:txBody>
      </p:sp>
      <p:sp>
        <p:nvSpPr>
          <p:cNvPr id="9" name="TextBox 8">
            <a:extLst>
              <a:ext uri="{FF2B5EF4-FFF2-40B4-BE49-F238E27FC236}">
                <a16:creationId xmlns:a16="http://schemas.microsoft.com/office/drawing/2014/main" id="{98211F25-C1BE-5A0C-47D7-05300D443022}"/>
              </a:ext>
            </a:extLst>
          </p:cNvPr>
          <p:cNvSpPr txBox="1"/>
          <p:nvPr/>
        </p:nvSpPr>
        <p:spPr>
          <a:xfrm>
            <a:off x="7721599" y="5888466"/>
            <a:ext cx="3018971" cy="523220"/>
          </a:xfrm>
          <a:prstGeom prst="rect">
            <a:avLst/>
          </a:prstGeom>
          <a:noFill/>
        </p:spPr>
        <p:txBody>
          <a:bodyPr wrap="square" rtlCol="0">
            <a:spAutoFit/>
          </a:bodyPr>
          <a:lstStyle/>
          <a:p>
            <a:r>
              <a:rPr lang="en-US" sz="2800" b="1" dirty="0">
                <a:solidFill>
                  <a:schemeClr val="bg1"/>
                </a:solidFill>
              </a:rPr>
              <a:t>Elephant Tusks </a:t>
            </a:r>
            <a:endParaRPr lang="en-IN" sz="2800" b="1" dirty="0">
              <a:solidFill>
                <a:schemeClr val="bg1"/>
              </a:solidFill>
            </a:endParaRPr>
          </a:p>
        </p:txBody>
      </p:sp>
    </p:spTree>
    <p:extLst>
      <p:ext uri="{BB962C8B-B14F-4D97-AF65-F5344CB8AC3E}">
        <p14:creationId xmlns:p14="http://schemas.microsoft.com/office/powerpoint/2010/main" val="1777456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4B6BFE-8D7F-ABCE-031E-0BA20D96EFF2}"/>
              </a:ext>
            </a:extLst>
          </p:cNvPr>
          <p:cNvPicPr>
            <a:picLocks noChangeAspect="1"/>
          </p:cNvPicPr>
          <p:nvPr/>
        </p:nvPicPr>
        <p:blipFill rotWithShape="1">
          <a:blip r:embed="rId2"/>
          <a:srcRect t="3007" b="69505"/>
          <a:stretch/>
        </p:blipFill>
        <p:spPr>
          <a:xfrm>
            <a:off x="346228" y="665018"/>
            <a:ext cx="11629749" cy="1884218"/>
          </a:xfrm>
          <a:prstGeom prst="rect">
            <a:avLst/>
          </a:prstGeom>
        </p:spPr>
      </p:pic>
      <p:pic>
        <p:nvPicPr>
          <p:cNvPr id="4" name="Picture 3">
            <a:extLst>
              <a:ext uri="{FF2B5EF4-FFF2-40B4-BE49-F238E27FC236}">
                <a16:creationId xmlns:a16="http://schemas.microsoft.com/office/drawing/2014/main" id="{AD7B972F-A4A8-E3C1-51B0-BC22B82D3478}"/>
              </a:ext>
            </a:extLst>
          </p:cNvPr>
          <p:cNvPicPr>
            <a:picLocks noChangeAspect="1"/>
          </p:cNvPicPr>
          <p:nvPr/>
        </p:nvPicPr>
        <p:blipFill rotWithShape="1">
          <a:blip r:embed="rId3"/>
          <a:srcRect t="3412" b="46867"/>
          <a:stretch/>
        </p:blipFill>
        <p:spPr>
          <a:xfrm>
            <a:off x="426128" y="3437879"/>
            <a:ext cx="11487705" cy="2755104"/>
          </a:xfrm>
          <a:prstGeom prst="rect">
            <a:avLst/>
          </a:prstGeom>
        </p:spPr>
      </p:pic>
      <p:sp>
        <p:nvSpPr>
          <p:cNvPr id="5" name="TextBox 4">
            <a:extLst>
              <a:ext uri="{FF2B5EF4-FFF2-40B4-BE49-F238E27FC236}">
                <a16:creationId xmlns:a16="http://schemas.microsoft.com/office/drawing/2014/main" id="{00C263D6-1206-B276-2245-560695036ADA}"/>
              </a:ext>
            </a:extLst>
          </p:cNvPr>
          <p:cNvSpPr txBox="1"/>
          <p:nvPr/>
        </p:nvSpPr>
        <p:spPr>
          <a:xfrm>
            <a:off x="540327" y="227507"/>
            <a:ext cx="6317672" cy="369332"/>
          </a:xfrm>
          <a:prstGeom prst="rect">
            <a:avLst/>
          </a:prstGeom>
          <a:noFill/>
        </p:spPr>
        <p:txBody>
          <a:bodyPr wrap="square" rtlCol="0">
            <a:spAutoFit/>
          </a:bodyPr>
          <a:lstStyle/>
          <a:p>
            <a:r>
              <a:rPr lang="en-US" b="1" dirty="0"/>
              <a:t>IF-ELSE </a:t>
            </a:r>
            <a:r>
              <a:rPr lang="en-US" dirty="0"/>
              <a:t>CONDITION : By Pressing 1 only, you can play</a:t>
            </a:r>
            <a:endParaRPr lang="en-IN" dirty="0"/>
          </a:p>
        </p:txBody>
      </p:sp>
      <p:sp>
        <p:nvSpPr>
          <p:cNvPr id="6" name="TextBox 5">
            <a:extLst>
              <a:ext uri="{FF2B5EF4-FFF2-40B4-BE49-F238E27FC236}">
                <a16:creationId xmlns:a16="http://schemas.microsoft.com/office/drawing/2014/main" id="{C85C0535-6B1F-72D2-78A4-6CE53E10A956}"/>
              </a:ext>
            </a:extLst>
          </p:cNvPr>
          <p:cNvSpPr txBox="1"/>
          <p:nvPr/>
        </p:nvSpPr>
        <p:spPr>
          <a:xfrm>
            <a:off x="540327" y="2804452"/>
            <a:ext cx="8201891" cy="369332"/>
          </a:xfrm>
          <a:prstGeom prst="rect">
            <a:avLst/>
          </a:prstGeom>
          <a:noFill/>
        </p:spPr>
        <p:txBody>
          <a:bodyPr wrap="square" rtlCol="0">
            <a:spAutoFit/>
          </a:bodyPr>
          <a:lstStyle/>
          <a:p>
            <a:r>
              <a:rPr lang="en-US" dirty="0"/>
              <a:t>Pressing any other key would mean you don’t want to play!.</a:t>
            </a:r>
            <a:endParaRPr lang="en-IN" dirty="0"/>
          </a:p>
        </p:txBody>
      </p:sp>
    </p:spTree>
    <p:extLst>
      <p:ext uri="{BB962C8B-B14F-4D97-AF65-F5344CB8AC3E}">
        <p14:creationId xmlns:p14="http://schemas.microsoft.com/office/powerpoint/2010/main" val="592484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86068F-E2CD-6BC7-031C-B16CDAE00AAE}"/>
              </a:ext>
            </a:extLst>
          </p:cNvPr>
          <p:cNvSpPr txBox="1"/>
          <p:nvPr/>
        </p:nvSpPr>
        <p:spPr>
          <a:xfrm>
            <a:off x="0" y="0"/>
            <a:ext cx="12192000" cy="646331"/>
          </a:xfrm>
          <a:prstGeom prst="rect">
            <a:avLst/>
          </a:prstGeom>
          <a:noFill/>
        </p:spPr>
        <p:txBody>
          <a:bodyPr wrap="square" rtlCol="0">
            <a:spAutoFit/>
          </a:bodyPr>
          <a:lstStyle/>
          <a:p>
            <a:r>
              <a:rPr lang="en-US" dirty="0"/>
              <a:t>Next page appears which carries instructions, personal details created using </a:t>
            </a:r>
            <a:r>
              <a:rPr lang="en-US" b="1" dirty="0"/>
              <a:t>Structures and Pointers</a:t>
            </a:r>
            <a:r>
              <a:rPr lang="en-US" dirty="0"/>
              <a:t>, error message getting printed on not entering right no. of Questions and then 1</a:t>
            </a:r>
            <a:r>
              <a:rPr lang="en-US" baseline="30000" dirty="0"/>
              <a:t>st</a:t>
            </a:r>
            <a:r>
              <a:rPr lang="en-US" dirty="0"/>
              <a:t> </a:t>
            </a:r>
            <a:r>
              <a:rPr lang="en-US" b="1" dirty="0"/>
              <a:t>Random Question </a:t>
            </a:r>
            <a:r>
              <a:rPr lang="en-US" dirty="0"/>
              <a:t>appears out of the </a:t>
            </a:r>
            <a:r>
              <a:rPr lang="en-US" b="1" dirty="0"/>
              <a:t>kbc.txt file.</a:t>
            </a:r>
            <a:endParaRPr lang="en-IN" b="1" dirty="0"/>
          </a:p>
        </p:txBody>
      </p:sp>
      <p:pic>
        <p:nvPicPr>
          <p:cNvPr id="7" name="Picture 6">
            <a:extLst>
              <a:ext uri="{FF2B5EF4-FFF2-40B4-BE49-F238E27FC236}">
                <a16:creationId xmlns:a16="http://schemas.microsoft.com/office/drawing/2014/main" id="{B6DCF95F-9868-22A9-4950-F94BC16FDB99}"/>
              </a:ext>
            </a:extLst>
          </p:cNvPr>
          <p:cNvPicPr>
            <a:picLocks noChangeAspect="1"/>
          </p:cNvPicPr>
          <p:nvPr/>
        </p:nvPicPr>
        <p:blipFill rotWithShape="1">
          <a:blip r:embed="rId2"/>
          <a:srcRect t="3209" b="7050"/>
          <a:stretch/>
        </p:blipFill>
        <p:spPr>
          <a:xfrm>
            <a:off x="301841" y="665018"/>
            <a:ext cx="11576482" cy="5655883"/>
          </a:xfrm>
          <a:prstGeom prst="rect">
            <a:avLst/>
          </a:prstGeom>
        </p:spPr>
      </p:pic>
    </p:spTree>
    <p:extLst>
      <p:ext uri="{BB962C8B-B14F-4D97-AF65-F5344CB8AC3E}">
        <p14:creationId xmlns:p14="http://schemas.microsoft.com/office/powerpoint/2010/main" val="3691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DF4CA-3E54-1725-4002-F97C4ECFFF70}"/>
              </a:ext>
            </a:extLst>
          </p:cNvPr>
          <p:cNvPicPr>
            <a:picLocks noChangeAspect="1"/>
          </p:cNvPicPr>
          <p:nvPr/>
        </p:nvPicPr>
        <p:blipFill rotWithShape="1">
          <a:blip r:embed="rId2"/>
          <a:srcRect t="3210" b="60005"/>
          <a:stretch/>
        </p:blipFill>
        <p:spPr>
          <a:xfrm>
            <a:off x="609600" y="2618509"/>
            <a:ext cx="11108924" cy="2521527"/>
          </a:xfrm>
          <a:prstGeom prst="rect">
            <a:avLst/>
          </a:prstGeom>
        </p:spPr>
      </p:pic>
      <p:pic>
        <p:nvPicPr>
          <p:cNvPr id="4" name="Picture 3">
            <a:extLst>
              <a:ext uri="{FF2B5EF4-FFF2-40B4-BE49-F238E27FC236}">
                <a16:creationId xmlns:a16="http://schemas.microsoft.com/office/drawing/2014/main" id="{CAED8A9B-0A0E-F9BA-A612-6A417E638DFF}"/>
              </a:ext>
            </a:extLst>
          </p:cNvPr>
          <p:cNvPicPr>
            <a:picLocks noChangeAspect="1"/>
          </p:cNvPicPr>
          <p:nvPr/>
        </p:nvPicPr>
        <p:blipFill rotWithShape="1">
          <a:blip r:embed="rId3"/>
          <a:srcRect t="3209" b="78398"/>
          <a:stretch/>
        </p:blipFill>
        <p:spPr>
          <a:xfrm>
            <a:off x="609599" y="5140036"/>
            <a:ext cx="11108925" cy="1154232"/>
          </a:xfrm>
          <a:prstGeom prst="rect">
            <a:avLst/>
          </a:prstGeom>
        </p:spPr>
      </p:pic>
      <p:sp>
        <p:nvSpPr>
          <p:cNvPr id="5" name="TextBox 4">
            <a:extLst>
              <a:ext uri="{FF2B5EF4-FFF2-40B4-BE49-F238E27FC236}">
                <a16:creationId xmlns:a16="http://schemas.microsoft.com/office/drawing/2014/main" id="{B47340B3-BC7A-1B89-4B96-16F6D36F287C}"/>
              </a:ext>
            </a:extLst>
          </p:cNvPr>
          <p:cNvSpPr txBox="1"/>
          <p:nvPr/>
        </p:nvSpPr>
        <p:spPr>
          <a:xfrm>
            <a:off x="166255" y="55418"/>
            <a:ext cx="11416145" cy="923330"/>
          </a:xfrm>
          <a:prstGeom prst="rect">
            <a:avLst/>
          </a:prstGeom>
          <a:noFill/>
        </p:spPr>
        <p:txBody>
          <a:bodyPr wrap="square" rtlCol="0">
            <a:spAutoFit/>
          </a:bodyPr>
          <a:lstStyle/>
          <a:p>
            <a:r>
              <a:rPr lang="en-US" dirty="0"/>
              <a:t>Entering every right answer awards you with 50,000 Rs and entering every incorrect answer awards you with 0 Rs</a:t>
            </a:r>
          </a:p>
          <a:p>
            <a:r>
              <a:rPr lang="en-US" dirty="0"/>
              <a:t>Like in this case Q1 was attempted right so user gets awarded whereas Q2 was attempted wrong so no amount received. This part was created using </a:t>
            </a:r>
            <a:r>
              <a:rPr lang="en-US" b="1" dirty="0"/>
              <a:t>If-Else</a:t>
            </a:r>
            <a:r>
              <a:rPr lang="en-US" dirty="0"/>
              <a:t> and </a:t>
            </a:r>
            <a:r>
              <a:rPr lang="en-US" b="1" dirty="0"/>
              <a:t>Functions</a:t>
            </a:r>
            <a:r>
              <a:rPr lang="en-US" dirty="0"/>
              <a:t>.</a:t>
            </a:r>
            <a:endParaRPr lang="en-IN" dirty="0"/>
          </a:p>
        </p:txBody>
      </p:sp>
      <p:pic>
        <p:nvPicPr>
          <p:cNvPr id="6" name="Picture 5">
            <a:extLst>
              <a:ext uri="{FF2B5EF4-FFF2-40B4-BE49-F238E27FC236}">
                <a16:creationId xmlns:a16="http://schemas.microsoft.com/office/drawing/2014/main" id="{5465F0E5-A24E-6A40-742F-B247FF5B51A0}"/>
              </a:ext>
            </a:extLst>
          </p:cNvPr>
          <p:cNvPicPr>
            <a:picLocks noChangeAspect="1"/>
          </p:cNvPicPr>
          <p:nvPr/>
        </p:nvPicPr>
        <p:blipFill rotWithShape="1">
          <a:blip r:embed="rId4"/>
          <a:srcRect t="67252" b="7050"/>
          <a:stretch/>
        </p:blipFill>
        <p:spPr>
          <a:xfrm>
            <a:off x="609600" y="974329"/>
            <a:ext cx="11108924" cy="1773382"/>
          </a:xfrm>
          <a:prstGeom prst="rect">
            <a:avLst/>
          </a:prstGeom>
        </p:spPr>
      </p:pic>
    </p:spTree>
    <p:extLst>
      <p:ext uri="{BB962C8B-B14F-4D97-AF65-F5344CB8AC3E}">
        <p14:creationId xmlns:p14="http://schemas.microsoft.com/office/powerpoint/2010/main" val="377235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CBA5E-1A9F-558E-1FF7-B1DCC90EFA1A}"/>
              </a:ext>
            </a:extLst>
          </p:cNvPr>
          <p:cNvPicPr>
            <a:picLocks noChangeAspect="1"/>
          </p:cNvPicPr>
          <p:nvPr/>
        </p:nvPicPr>
        <p:blipFill rotWithShape="1">
          <a:blip r:embed="rId2"/>
          <a:srcRect t="15336" b="30699"/>
          <a:stretch/>
        </p:blipFill>
        <p:spPr>
          <a:xfrm>
            <a:off x="554181" y="1781337"/>
            <a:ext cx="11270876" cy="4362011"/>
          </a:xfrm>
          <a:prstGeom prst="rect">
            <a:avLst/>
          </a:prstGeom>
        </p:spPr>
      </p:pic>
      <p:sp>
        <p:nvSpPr>
          <p:cNvPr id="5" name="TextBox 4">
            <a:extLst>
              <a:ext uri="{FF2B5EF4-FFF2-40B4-BE49-F238E27FC236}">
                <a16:creationId xmlns:a16="http://schemas.microsoft.com/office/drawing/2014/main" id="{0CB407CE-4DCC-2CBE-41D1-434DA3436BCB}"/>
              </a:ext>
            </a:extLst>
          </p:cNvPr>
          <p:cNvSpPr txBox="1"/>
          <p:nvPr/>
        </p:nvSpPr>
        <p:spPr>
          <a:xfrm>
            <a:off x="277091" y="1088096"/>
            <a:ext cx="11637818" cy="646331"/>
          </a:xfrm>
          <a:prstGeom prst="rect">
            <a:avLst/>
          </a:prstGeom>
          <a:noFill/>
        </p:spPr>
        <p:txBody>
          <a:bodyPr wrap="square" rtlCol="0">
            <a:spAutoFit/>
          </a:bodyPr>
          <a:lstStyle/>
          <a:p>
            <a:r>
              <a:rPr lang="en-US" dirty="0"/>
              <a:t>Using the First </a:t>
            </a:r>
            <a:r>
              <a:rPr lang="en-US" dirty="0" err="1"/>
              <a:t>LifeLine</a:t>
            </a:r>
            <a:r>
              <a:rPr lang="en-US" dirty="0"/>
              <a:t> 50-50 which is created using </a:t>
            </a:r>
            <a:r>
              <a:rPr lang="en-US" b="1" dirty="0"/>
              <a:t>Nested If, Switch case and Operators</a:t>
            </a:r>
            <a:r>
              <a:rPr lang="en-US" dirty="0"/>
              <a:t>. It displays two correct options as an rest it leaves on User to decide the correct answer. </a:t>
            </a:r>
            <a:endParaRPr lang="en-IN" dirty="0"/>
          </a:p>
        </p:txBody>
      </p:sp>
      <p:sp>
        <p:nvSpPr>
          <p:cNvPr id="6" name="TextBox 5">
            <a:extLst>
              <a:ext uri="{FF2B5EF4-FFF2-40B4-BE49-F238E27FC236}">
                <a16:creationId xmlns:a16="http://schemas.microsoft.com/office/drawing/2014/main" id="{8827499D-1F71-122B-5671-A7FF23760AAF}"/>
              </a:ext>
            </a:extLst>
          </p:cNvPr>
          <p:cNvSpPr txBox="1"/>
          <p:nvPr/>
        </p:nvSpPr>
        <p:spPr>
          <a:xfrm>
            <a:off x="475359" y="318655"/>
            <a:ext cx="6276109" cy="769441"/>
          </a:xfrm>
          <a:prstGeom prst="rect">
            <a:avLst/>
          </a:prstGeom>
          <a:noFill/>
        </p:spPr>
        <p:txBody>
          <a:bodyPr wrap="square" rtlCol="0">
            <a:spAutoFit/>
          </a:bodyPr>
          <a:lstStyle/>
          <a:p>
            <a:r>
              <a:rPr lang="en-US" sz="4400" b="1" dirty="0" err="1"/>
              <a:t>LifeLine</a:t>
            </a:r>
            <a:r>
              <a:rPr lang="en-US" sz="4400" b="1" dirty="0"/>
              <a:t> No 1 : 50-50</a:t>
            </a:r>
            <a:endParaRPr lang="en-IN" sz="4400" b="1" dirty="0"/>
          </a:p>
        </p:txBody>
      </p:sp>
    </p:spTree>
    <p:extLst>
      <p:ext uri="{BB962C8B-B14F-4D97-AF65-F5344CB8AC3E}">
        <p14:creationId xmlns:p14="http://schemas.microsoft.com/office/powerpoint/2010/main" val="1749770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9793C-54DC-CCE7-5B65-08E218B07FF6}"/>
              </a:ext>
            </a:extLst>
          </p:cNvPr>
          <p:cNvPicPr>
            <a:picLocks noChangeAspect="1"/>
          </p:cNvPicPr>
          <p:nvPr/>
        </p:nvPicPr>
        <p:blipFill rotWithShape="1">
          <a:blip r:embed="rId2"/>
          <a:srcRect t="16751" b="16347"/>
          <a:stretch/>
        </p:blipFill>
        <p:spPr>
          <a:xfrm>
            <a:off x="498764" y="1454728"/>
            <a:ext cx="11273026" cy="4626476"/>
          </a:xfrm>
          <a:prstGeom prst="rect">
            <a:avLst/>
          </a:prstGeom>
        </p:spPr>
      </p:pic>
      <p:sp>
        <p:nvSpPr>
          <p:cNvPr id="6" name="TextBox 5">
            <a:extLst>
              <a:ext uri="{FF2B5EF4-FFF2-40B4-BE49-F238E27FC236}">
                <a16:creationId xmlns:a16="http://schemas.microsoft.com/office/drawing/2014/main" id="{45B54697-4A95-4998-0E2B-9030C1F400B0}"/>
              </a:ext>
            </a:extLst>
          </p:cNvPr>
          <p:cNvSpPr txBox="1"/>
          <p:nvPr/>
        </p:nvSpPr>
        <p:spPr>
          <a:xfrm>
            <a:off x="0" y="355753"/>
            <a:ext cx="11693236" cy="923330"/>
          </a:xfrm>
          <a:prstGeom prst="rect">
            <a:avLst/>
          </a:prstGeom>
          <a:noFill/>
        </p:spPr>
        <p:txBody>
          <a:bodyPr wrap="square" rtlCol="0">
            <a:spAutoFit/>
          </a:bodyPr>
          <a:lstStyle/>
          <a:p>
            <a:r>
              <a:rPr lang="en-US" dirty="0"/>
              <a:t>Any one </a:t>
            </a:r>
            <a:r>
              <a:rPr lang="en-US" dirty="0" err="1"/>
              <a:t>LifeLine</a:t>
            </a:r>
            <a:r>
              <a:rPr lang="en-US" dirty="0"/>
              <a:t> once used cannot be re-used as we will see further for 50-50’s case!. An error message will appear along with the options of other </a:t>
            </a:r>
            <a:r>
              <a:rPr lang="en-US" dirty="0" err="1"/>
              <a:t>LifeLines</a:t>
            </a:r>
            <a:r>
              <a:rPr lang="en-US" dirty="0"/>
              <a:t> available in case User is left with </a:t>
            </a:r>
            <a:r>
              <a:rPr lang="en-US" dirty="0" err="1"/>
              <a:t>LifeLines</a:t>
            </a:r>
            <a:r>
              <a:rPr lang="en-US" dirty="0"/>
              <a:t>. This part is also created by applying Conditions.</a:t>
            </a:r>
            <a:endParaRPr lang="en-IN" dirty="0"/>
          </a:p>
        </p:txBody>
      </p:sp>
    </p:spTree>
    <p:extLst>
      <p:ext uri="{BB962C8B-B14F-4D97-AF65-F5344CB8AC3E}">
        <p14:creationId xmlns:p14="http://schemas.microsoft.com/office/powerpoint/2010/main" val="206737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C0060-8B13-2B17-CE1C-64EC093EE461}"/>
              </a:ext>
            </a:extLst>
          </p:cNvPr>
          <p:cNvSpPr txBox="1"/>
          <p:nvPr/>
        </p:nvSpPr>
        <p:spPr>
          <a:xfrm>
            <a:off x="581891" y="318655"/>
            <a:ext cx="7495309" cy="769441"/>
          </a:xfrm>
          <a:prstGeom prst="rect">
            <a:avLst/>
          </a:prstGeom>
          <a:noFill/>
        </p:spPr>
        <p:txBody>
          <a:bodyPr wrap="square" rtlCol="0">
            <a:spAutoFit/>
          </a:bodyPr>
          <a:lstStyle/>
          <a:p>
            <a:r>
              <a:rPr lang="en-US" sz="4400" b="1" dirty="0" err="1"/>
              <a:t>LifeLine</a:t>
            </a:r>
            <a:r>
              <a:rPr lang="en-US" sz="4400" b="1" dirty="0"/>
              <a:t> No 2 : Audience Poll</a:t>
            </a:r>
            <a:endParaRPr lang="en-IN" sz="4400" b="1" dirty="0"/>
          </a:p>
        </p:txBody>
      </p:sp>
      <p:sp>
        <p:nvSpPr>
          <p:cNvPr id="5" name="TextBox 4">
            <a:extLst>
              <a:ext uri="{FF2B5EF4-FFF2-40B4-BE49-F238E27FC236}">
                <a16:creationId xmlns:a16="http://schemas.microsoft.com/office/drawing/2014/main" id="{0E113EE2-1821-E142-63B1-BF903048FC7B}"/>
              </a:ext>
            </a:extLst>
          </p:cNvPr>
          <p:cNvSpPr txBox="1"/>
          <p:nvPr/>
        </p:nvSpPr>
        <p:spPr>
          <a:xfrm>
            <a:off x="581891" y="1219200"/>
            <a:ext cx="11236036" cy="646331"/>
          </a:xfrm>
          <a:prstGeom prst="rect">
            <a:avLst/>
          </a:prstGeom>
          <a:noFill/>
        </p:spPr>
        <p:txBody>
          <a:bodyPr wrap="square" rtlCol="0">
            <a:spAutoFit/>
          </a:bodyPr>
          <a:lstStyle/>
          <a:p>
            <a:r>
              <a:rPr lang="en-US" dirty="0"/>
              <a:t>The Audience Poll </a:t>
            </a:r>
            <a:r>
              <a:rPr lang="en-US" dirty="0" err="1"/>
              <a:t>LifeLine</a:t>
            </a:r>
            <a:r>
              <a:rPr lang="en-US" dirty="0"/>
              <a:t> gives you a percentage of highest and least voted answer by Audience. This part of the code is created using </a:t>
            </a:r>
            <a:r>
              <a:rPr lang="en-US" b="1" dirty="0"/>
              <a:t>Arrays, Functions, Switch case and Nested If and Operators.</a:t>
            </a:r>
            <a:endParaRPr lang="en-IN" b="1" dirty="0"/>
          </a:p>
        </p:txBody>
      </p:sp>
      <p:pic>
        <p:nvPicPr>
          <p:cNvPr id="7" name="Picture 6">
            <a:extLst>
              <a:ext uri="{FF2B5EF4-FFF2-40B4-BE49-F238E27FC236}">
                <a16:creationId xmlns:a16="http://schemas.microsoft.com/office/drawing/2014/main" id="{BDDB146D-F146-A3C3-771B-1C161D8B3AB7}"/>
              </a:ext>
            </a:extLst>
          </p:cNvPr>
          <p:cNvPicPr>
            <a:picLocks noChangeAspect="1"/>
          </p:cNvPicPr>
          <p:nvPr/>
        </p:nvPicPr>
        <p:blipFill rotWithShape="1">
          <a:blip r:embed="rId2"/>
          <a:srcRect t="38152" b="6873"/>
          <a:stretch/>
        </p:blipFill>
        <p:spPr>
          <a:xfrm>
            <a:off x="470516" y="1996636"/>
            <a:ext cx="11236037" cy="4155590"/>
          </a:xfrm>
          <a:prstGeom prst="rect">
            <a:avLst/>
          </a:prstGeom>
        </p:spPr>
      </p:pic>
    </p:spTree>
    <p:extLst>
      <p:ext uri="{BB962C8B-B14F-4D97-AF65-F5344CB8AC3E}">
        <p14:creationId xmlns:p14="http://schemas.microsoft.com/office/powerpoint/2010/main" val="2995554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4DF7-4771-FD17-81E6-3CDAA52ED1F1}"/>
              </a:ext>
            </a:extLst>
          </p:cNvPr>
          <p:cNvSpPr>
            <a:spLocks noGrp="1"/>
          </p:cNvSpPr>
          <p:nvPr>
            <p:ph type="title"/>
          </p:nvPr>
        </p:nvSpPr>
        <p:spPr/>
        <p:txBody>
          <a:bodyPr/>
          <a:lstStyle/>
          <a:p>
            <a:r>
              <a:rPr lang="en-US" dirty="0"/>
              <a:t>About Both Projects</a:t>
            </a:r>
            <a:endParaRPr lang="en-IN" dirty="0"/>
          </a:p>
        </p:txBody>
      </p:sp>
      <p:sp>
        <p:nvSpPr>
          <p:cNvPr id="3" name="Content Placeholder 2">
            <a:extLst>
              <a:ext uri="{FF2B5EF4-FFF2-40B4-BE49-F238E27FC236}">
                <a16:creationId xmlns:a16="http://schemas.microsoft.com/office/drawing/2014/main" id="{AA0EEECC-C0EF-5188-5C00-7DA329FFBCBE}"/>
              </a:ext>
            </a:extLst>
          </p:cNvPr>
          <p:cNvSpPr>
            <a:spLocks noGrp="1"/>
          </p:cNvSpPr>
          <p:nvPr>
            <p:ph idx="1"/>
          </p:nvPr>
        </p:nvSpPr>
        <p:spPr/>
        <p:txBody>
          <a:bodyPr/>
          <a:lstStyle/>
          <a:p>
            <a:pPr>
              <a:buFont typeface="Arial" panose="020B0604020202020204" pitchFamily="34" charset="0"/>
              <a:buChar char="•"/>
            </a:pPr>
            <a:r>
              <a:rPr lang="en-US" dirty="0"/>
              <a:t>Sudoku is one of the most popular classic games. This C Project provides a platform for users interested in this game to play it and improve themselves with its three levels : Easy, Medium, Hard. A 4*4 and 9*9 grid square helps one to improvise and exercise the brain, it also lets you know at the end the amount of time you took which you can improve in successive matches as it allows you to play as much as you want!. </a:t>
            </a:r>
          </a:p>
          <a:p>
            <a:pPr>
              <a:buFont typeface="Arial" panose="020B0604020202020204" pitchFamily="34" charset="0"/>
              <a:buChar char="•"/>
            </a:pPr>
            <a:r>
              <a:rPr lang="en-US" dirty="0"/>
              <a:t>KBC as we all see on television is an initiative by us to create a user friendly platform with the help of which you can get the actual feel of playing with Shri Amitabh Bachchan Sir. It can be used as a medium to practice questions and enhance your knowledge with the tricky Questions it contains. It contains all the 4 </a:t>
            </a:r>
            <a:r>
              <a:rPr lang="en-US" dirty="0" err="1"/>
              <a:t>LifeLines</a:t>
            </a:r>
            <a:r>
              <a:rPr lang="en-US" dirty="0"/>
              <a:t> too such as Flip the Question, Expert Advice, Audience Poll, 50-50 with the help of which you can have a hint or help and overcome barriers.  </a:t>
            </a:r>
            <a:endParaRPr lang="en-IN" dirty="0"/>
          </a:p>
        </p:txBody>
      </p:sp>
    </p:spTree>
    <p:extLst>
      <p:ext uri="{BB962C8B-B14F-4D97-AF65-F5344CB8AC3E}">
        <p14:creationId xmlns:p14="http://schemas.microsoft.com/office/powerpoint/2010/main" val="133435607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004E7-179C-6E3F-69B2-CA08C5817278}"/>
              </a:ext>
            </a:extLst>
          </p:cNvPr>
          <p:cNvPicPr>
            <a:picLocks noChangeAspect="1"/>
          </p:cNvPicPr>
          <p:nvPr/>
        </p:nvPicPr>
        <p:blipFill rotWithShape="1">
          <a:blip r:embed="rId2"/>
          <a:srcRect t="3615" b="32920"/>
          <a:stretch/>
        </p:blipFill>
        <p:spPr>
          <a:xfrm>
            <a:off x="443883" y="1956099"/>
            <a:ext cx="11487706" cy="4169493"/>
          </a:xfrm>
          <a:prstGeom prst="rect">
            <a:avLst/>
          </a:prstGeom>
        </p:spPr>
      </p:pic>
      <p:sp>
        <p:nvSpPr>
          <p:cNvPr id="3" name="TextBox 2">
            <a:extLst>
              <a:ext uri="{FF2B5EF4-FFF2-40B4-BE49-F238E27FC236}">
                <a16:creationId xmlns:a16="http://schemas.microsoft.com/office/drawing/2014/main" id="{1C4851F7-506C-A54B-3EEA-A9A3DB5CF315}"/>
              </a:ext>
            </a:extLst>
          </p:cNvPr>
          <p:cNvSpPr txBox="1"/>
          <p:nvPr/>
        </p:nvSpPr>
        <p:spPr>
          <a:xfrm>
            <a:off x="581891" y="318655"/>
            <a:ext cx="7495309" cy="769441"/>
          </a:xfrm>
          <a:prstGeom prst="rect">
            <a:avLst/>
          </a:prstGeom>
          <a:noFill/>
        </p:spPr>
        <p:txBody>
          <a:bodyPr wrap="square" rtlCol="0">
            <a:spAutoFit/>
          </a:bodyPr>
          <a:lstStyle/>
          <a:p>
            <a:r>
              <a:rPr lang="en-US" sz="4400" b="1" dirty="0" err="1"/>
              <a:t>LifeLine</a:t>
            </a:r>
            <a:r>
              <a:rPr lang="en-US" sz="4400" b="1" dirty="0"/>
              <a:t> No 3 : Expert Advice</a:t>
            </a:r>
            <a:endParaRPr lang="en-IN" sz="4400" b="1" dirty="0"/>
          </a:p>
        </p:txBody>
      </p:sp>
      <p:sp>
        <p:nvSpPr>
          <p:cNvPr id="5" name="TextBox 4">
            <a:extLst>
              <a:ext uri="{FF2B5EF4-FFF2-40B4-BE49-F238E27FC236}">
                <a16:creationId xmlns:a16="http://schemas.microsoft.com/office/drawing/2014/main" id="{9514ACE5-0B67-656F-47A3-DE5E5CE49C61}"/>
              </a:ext>
            </a:extLst>
          </p:cNvPr>
          <p:cNvSpPr txBox="1"/>
          <p:nvPr/>
        </p:nvSpPr>
        <p:spPr>
          <a:xfrm>
            <a:off x="581891" y="1198932"/>
            <a:ext cx="11194473" cy="646331"/>
          </a:xfrm>
          <a:prstGeom prst="rect">
            <a:avLst/>
          </a:prstGeom>
          <a:noFill/>
        </p:spPr>
        <p:txBody>
          <a:bodyPr wrap="square" rtlCol="0">
            <a:spAutoFit/>
          </a:bodyPr>
          <a:lstStyle/>
          <a:p>
            <a:r>
              <a:rPr lang="en-US" dirty="0"/>
              <a:t>The Expert Advice </a:t>
            </a:r>
            <a:r>
              <a:rPr lang="en-US" dirty="0" err="1"/>
              <a:t>LifeLine</a:t>
            </a:r>
            <a:r>
              <a:rPr lang="en-US" dirty="0"/>
              <a:t> gives you the correct answer directly as presented by Expert. This functionality of the code is created using </a:t>
            </a:r>
            <a:r>
              <a:rPr lang="en-US" b="1" dirty="0"/>
              <a:t>Arrays, Functions, Switch case and Nested If and Operators.</a:t>
            </a:r>
            <a:endParaRPr lang="en-IN" dirty="0"/>
          </a:p>
        </p:txBody>
      </p:sp>
    </p:spTree>
    <p:extLst>
      <p:ext uri="{BB962C8B-B14F-4D97-AF65-F5344CB8AC3E}">
        <p14:creationId xmlns:p14="http://schemas.microsoft.com/office/powerpoint/2010/main" val="77979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4C827-BAAB-9E96-6953-F38E5BEA477C}"/>
              </a:ext>
            </a:extLst>
          </p:cNvPr>
          <p:cNvPicPr>
            <a:picLocks noChangeAspect="1"/>
          </p:cNvPicPr>
          <p:nvPr/>
        </p:nvPicPr>
        <p:blipFill rotWithShape="1">
          <a:blip r:embed="rId2"/>
          <a:srcRect t="15135" b="10284"/>
          <a:stretch/>
        </p:blipFill>
        <p:spPr>
          <a:xfrm>
            <a:off x="514905" y="1826485"/>
            <a:ext cx="11319030" cy="4335531"/>
          </a:xfrm>
          <a:prstGeom prst="rect">
            <a:avLst/>
          </a:prstGeom>
        </p:spPr>
      </p:pic>
      <p:sp>
        <p:nvSpPr>
          <p:cNvPr id="10" name="TextBox 9">
            <a:extLst>
              <a:ext uri="{FF2B5EF4-FFF2-40B4-BE49-F238E27FC236}">
                <a16:creationId xmlns:a16="http://schemas.microsoft.com/office/drawing/2014/main" id="{48FC86BD-AE79-C6D9-2F48-8BECD40E6502}"/>
              </a:ext>
            </a:extLst>
          </p:cNvPr>
          <p:cNvSpPr txBox="1"/>
          <p:nvPr/>
        </p:nvSpPr>
        <p:spPr>
          <a:xfrm>
            <a:off x="221673" y="138546"/>
            <a:ext cx="10321637" cy="769441"/>
          </a:xfrm>
          <a:prstGeom prst="rect">
            <a:avLst/>
          </a:prstGeom>
          <a:noFill/>
        </p:spPr>
        <p:txBody>
          <a:bodyPr wrap="square" rtlCol="0">
            <a:spAutoFit/>
          </a:bodyPr>
          <a:lstStyle/>
          <a:p>
            <a:r>
              <a:rPr lang="en-US" sz="4400" b="1" dirty="0" err="1"/>
              <a:t>LifeLine</a:t>
            </a:r>
            <a:r>
              <a:rPr lang="en-US" sz="4400" b="1" dirty="0"/>
              <a:t> No 4 : Flip the Question</a:t>
            </a:r>
            <a:endParaRPr lang="en-IN" sz="4400" b="1" dirty="0"/>
          </a:p>
        </p:txBody>
      </p:sp>
      <p:sp>
        <p:nvSpPr>
          <p:cNvPr id="11" name="TextBox 10">
            <a:extLst>
              <a:ext uri="{FF2B5EF4-FFF2-40B4-BE49-F238E27FC236}">
                <a16:creationId xmlns:a16="http://schemas.microsoft.com/office/drawing/2014/main" id="{F1855175-E0A9-78BB-CA52-B82484621C37}"/>
              </a:ext>
            </a:extLst>
          </p:cNvPr>
          <p:cNvSpPr txBox="1"/>
          <p:nvPr/>
        </p:nvSpPr>
        <p:spPr>
          <a:xfrm>
            <a:off x="0" y="903155"/>
            <a:ext cx="11513127" cy="923330"/>
          </a:xfrm>
          <a:prstGeom prst="rect">
            <a:avLst/>
          </a:prstGeom>
          <a:noFill/>
        </p:spPr>
        <p:txBody>
          <a:bodyPr wrap="square" rtlCol="0">
            <a:spAutoFit/>
          </a:bodyPr>
          <a:lstStyle/>
          <a:p>
            <a:r>
              <a:rPr lang="en-US" dirty="0"/>
              <a:t>The Flip the Question </a:t>
            </a:r>
            <a:r>
              <a:rPr lang="en-US" dirty="0" err="1"/>
              <a:t>LifeLine</a:t>
            </a:r>
            <a:r>
              <a:rPr lang="en-US" dirty="0"/>
              <a:t> takes you to a series of topics out of which user can select any one </a:t>
            </a:r>
            <a:r>
              <a:rPr lang="en-US" dirty="0" err="1"/>
              <a:t>favourite</a:t>
            </a:r>
            <a:r>
              <a:rPr lang="en-US" dirty="0"/>
              <a:t> topic and the Question for the same is replaced by that topic specific Question. This part of the code is created using </a:t>
            </a:r>
            <a:r>
              <a:rPr lang="en-US" b="1" dirty="0"/>
              <a:t>Arrays, Functions, Switch case and Nested If and Operators.</a:t>
            </a:r>
            <a:endParaRPr lang="en-IN" dirty="0"/>
          </a:p>
        </p:txBody>
      </p:sp>
    </p:spTree>
    <p:extLst>
      <p:ext uri="{BB962C8B-B14F-4D97-AF65-F5344CB8AC3E}">
        <p14:creationId xmlns:p14="http://schemas.microsoft.com/office/powerpoint/2010/main" val="932395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1E0EFB6-8EB9-E902-A11A-7CA5462E6998}"/>
              </a:ext>
            </a:extLst>
          </p:cNvPr>
          <p:cNvPicPr>
            <a:picLocks noChangeAspect="1"/>
          </p:cNvPicPr>
          <p:nvPr/>
        </p:nvPicPr>
        <p:blipFill rotWithShape="1">
          <a:blip r:embed="rId2"/>
          <a:srcRect t="2804" b="63037"/>
          <a:stretch/>
        </p:blipFill>
        <p:spPr>
          <a:xfrm>
            <a:off x="277090" y="858984"/>
            <a:ext cx="11539089" cy="2341417"/>
          </a:xfrm>
          <a:prstGeom prst="rect">
            <a:avLst/>
          </a:prstGeom>
        </p:spPr>
      </p:pic>
      <p:sp>
        <p:nvSpPr>
          <p:cNvPr id="4" name="TextBox 3">
            <a:extLst>
              <a:ext uri="{FF2B5EF4-FFF2-40B4-BE49-F238E27FC236}">
                <a16:creationId xmlns:a16="http://schemas.microsoft.com/office/drawing/2014/main" id="{FE26E42A-3122-A3DB-DAA4-2A952A624181}"/>
              </a:ext>
            </a:extLst>
          </p:cNvPr>
          <p:cNvSpPr txBox="1"/>
          <p:nvPr/>
        </p:nvSpPr>
        <p:spPr>
          <a:xfrm>
            <a:off x="277091" y="295686"/>
            <a:ext cx="7245927" cy="369332"/>
          </a:xfrm>
          <a:prstGeom prst="rect">
            <a:avLst/>
          </a:prstGeom>
          <a:noFill/>
        </p:spPr>
        <p:txBody>
          <a:bodyPr wrap="square" rtlCol="0">
            <a:spAutoFit/>
          </a:bodyPr>
          <a:lstStyle/>
          <a:p>
            <a:r>
              <a:rPr lang="en-US" dirty="0"/>
              <a:t>A new Question appears after flipping the previous Question.</a:t>
            </a:r>
            <a:endParaRPr lang="en-IN" dirty="0"/>
          </a:p>
        </p:txBody>
      </p:sp>
      <p:pic>
        <p:nvPicPr>
          <p:cNvPr id="6" name="Picture 5" descr="Text&#10;&#10;Description automatically generated">
            <a:extLst>
              <a:ext uri="{FF2B5EF4-FFF2-40B4-BE49-F238E27FC236}">
                <a16:creationId xmlns:a16="http://schemas.microsoft.com/office/drawing/2014/main" id="{59516395-CF21-2081-EB8F-D49EFC3B3EAD}"/>
              </a:ext>
            </a:extLst>
          </p:cNvPr>
          <p:cNvPicPr>
            <a:picLocks noChangeAspect="1"/>
          </p:cNvPicPr>
          <p:nvPr/>
        </p:nvPicPr>
        <p:blipFill rotWithShape="1">
          <a:blip r:embed="rId2"/>
          <a:srcRect t="39389" b="14123"/>
          <a:stretch/>
        </p:blipFill>
        <p:spPr>
          <a:xfrm>
            <a:off x="277090" y="3200401"/>
            <a:ext cx="11539089" cy="2987335"/>
          </a:xfrm>
          <a:prstGeom prst="rect">
            <a:avLst/>
          </a:prstGeom>
        </p:spPr>
      </p:pic>
    </p:spTree>
    <p:extLst>
      <p:ext uri="{BB962C8B-B14F-4D97-AF65-F5344CB8AC3E}">
        <p14:creationId xmlns:p14="http://schemas.microsoft.com/office/powerpoint/2010/main" val="4161744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F9DB86-3032-A8D0-D3C2-B28514014064}"/>
              </a:ext>
            </a:extLst>
          </p:cNvPr>
          <p:cNvSpPr txBox="1"/>
          <p:nvPr/>
        </p:nvSpPr>
        <p:spPr>
          <a:xfrm>
            <a:off x="69273" y="126784"/>
            <a:ext cx="11901055" cy="646331"/>
          </a:xfrm>
          <a:prstGeom prst="rect">
            <a:avLst/>
          </a:prstGeom>
          <a:noFill/>
        </p:spPr>
        <p:txBody>
          <a:bodyPr wrap="square" rtlCol="0">
            <a:spAutoFit/>
          </a:bodyPr>
          <a:lstStyle/>
          <a:p>
            <a:r>
              <a:rPr lang="en-US" dirty="0"/>
              <a:t>An error message gets displayed for entering wrong keyword. This part of the code is created using </a:t>
            </a:r>
            <a:r>
              <a:rPr lang="en-US" b="1" dirty="0" err="1"/>
              <a:t>If,Else-If,Else</a:t>
            </a:r>
            <a:r>
              <a:rPr lang="en-US" b="1" dirty="0"/>
              <a:t> condition</a:t>
            </a:r>
            <a:r>
              <a:rPr lang="en-US" dirty="0"/>
              <a:t>, </a:t>
            </a:r>
            <a:r>
              <a:rPr lang="en-US" b="1" dirty="0"/>
              <a:t>functions and labels</a:t>
            </a:r>
            <a:r>
              <a:rPr lang="en-US" dirty="0"/>
              <a:t>.</a:t>
            </a:r>
            <a:endParaRPr lang="en-IN" dirty="0"/>
          </a:p>
        </p:txBody>
      </p:sp>
      <p:pic>
        <p:nvPicPr>
          <p:cNvPr id="8" name="Picture 7" descr="Text&#10;&#10;Description automatically generated">
            <a:extLst>
              <a:ext uri="{FF2B5EF4-FFF2-40B4-BE49-F238E27FC236}">
                <a16:creationId xmlns:a16="http://schemas.microsoft.com/office/drawing/2014/main" id="{9D89ABF3-F1C4-F205-C393-CFEC2DCEA220}"/>
              </a:ext>
            </a:extLst>
          </p:cNvPr>
          <p:cNvPicPr>
            <a:picLocks noChangeAspect="1"/>
          </p:cNvPicPr>
          <p:nvPr/>
        </p:nvPicPr>
        <p:blipFill rotWithShape="1">
          <a:blip r:embed="rId2"/>
          <a:srcRect t="13517" b="45453"/>
          <a:stretch/>
        </p:blipFill>
        <p:spPr>
          <a:xfrm>
            <a:off x="399494" y="773115"/>
            <a:ext cx="11398929" cy="2812472"/>
          </a:xfrm>
          <a:prstGeom prst="rect">
            <a:avLst/>
          </a:prstGeom>
        </p:spPr>
      </p:pic>
      <p:pic>
        <p:nvPicPr>
          <p:cNvPr id="10" name="Picture 9">
            <a:extLst>
              <a:ext uri="{FF2B5EF4-FFF2-40B4-BE49-F238E27FC236}">
                <a16:creationId xmlns:a16="http://schemas.microsoft.com/office/drawing/2014/main" id="{7C8CB3DD-800F-A8D5-68BD-58330BD7AC19}"/>
              </a:ext>
            </a:extLst>
          </p:cNvPr>
          <p:cNvPicPr>
            <a:picLocks noChangeAspect="1"/>
          </p:cNvPicPr>
          <p:nvPr/>
        </p:nvPicPr>
        <p:blipFill rotWithShape="1">
          <a:blip r:embed="rId3"/>
          <a:srcRect t="15135" b="50000"/>
          <a:stretch/>
        </p:blipFill>
        <p:spPr>
          <a:xfrm>
            <a:off x="292963" y="4503602"/>
            <a:ext cx="11677366" cy="1799544"/>
          </a:xfrm>
          <a:prstGeom prst="rect">
            <a:avLst/>
          </a:prstGeom>
        </p:spPr>
      </p:pic>
      <p:sp>
        <p:nvSpPr>
          <p:cNvPr id="11" name="TextBox 10">
            <a:extLst>
              <a:ext uri="{FF2B5EF4-FFF2-40B4-BE49-F238E27FC236}">
                <a16:creationId xmlns:a16="http://schemas.microsoft.com/office/drawing/2014/main" id="{2CC8EA98-DD8E-866C-1AD0-C5E7CDF3EAD8}"/>
              </a:ext>
            </a:extLst>
          </p:cNvPr>
          <p:cNvSpPr txBox="1"/>
          <p:nvPr/>
        </p:nvSpPr>
        <p:spPr>
          <a:xfrm>
            <a:off x="0" y="3585587"/>
            <a:ext cx="12192000" cy="923330"/>
          </a:xfrm>
          <a:prstGeom prst="rect">
            <a:avLst/>
          </a:prstGeom>
          <a:noFill/>
        </p:spPr>
        <p:txBody>
          <a:bodyPr wrap="square" rtlCol="0">
            <a:spAutoFit/>
          </a:bodyPr>
          <a:lstStyle/>
          <a:p>
            <a:r>
              <a:rPr lang="en-US" dirty="0"/>
              <a:t>An error Message gets displayed when the limit of </a:t>
            </a:r>
            <a:r>
              <a:rPr lang="en-US" dirty="0" err="1"/>
              <a:t>LifeLines</a:t>
            </a:r>
            <a:r>
              <a:rPr lang="en-US" dirty="0"/>
              <a:t> is over. For every 5 Questions, a </a:t>
            </a:r>
            <a:r>
              <a:rPr lang="en-US" dirty="0" err="1"/>
              <a:t>LifeLine</a:t>
            </a:r>
            <a:r>
              <a:rPr lang="en-US" dirty="0"/>
              <a:t> can be used only once, for 10 Questions twice, for 25 Questions thrice and for 20 Questions, four times. This part is created using </a:t>
            </a:r>
            <a:r>
              <a:rPr lang="en-US" b="1" dirty="0"/>
              <a:t>Operators and If-Else</a:t>
            </a:r>
            <a:endParaRPr lang="en-IN" b="1" dirty="0"/>
          </a:p>
        </p:txBody>
      </p:sp>
    </p:spTree>
    <p:extLst>
      <p:ext uri="{BB962C8B-B14F-4D97-AF65-F5344CB8AC3E}">
        <p14:creationId xmlns:p14="http://schemas.microsoft.com/office/powerpoint/2010/main" val="3964512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384E98A-F342-1599-380E-7584E1E3C4D8}"/>
              </a:ext>
            </a:extLst>
          </p:cNvPr>
          <p:cNvPicPr>
            <a:picLocks noChangeAspect="1"/>
          </p:cNvPicPr>
          <p:nvPr/>
        </p:nvPicPr>
        <p:blipFill rotWithShape="1">
          <a:blip r:embed="rId2"/>
          <a:srcRect t="3412" b="71930"/>
          <a:stretch/>
        </p:blipFill>
        <p:spPr>
          <a:xfrm>
            <a:off x="249382" y="554182"/>
            <a:ext cx="11693238" cy="1690255"/>
          </a:xfrm>
          <a:prstGeom prst="rect">
            <a:avLst/>
          </a:prstGeom>
        </p:spPr>
      </p:pic>
      <p:pic>
        <p:nvPicPr>
          <p:cNvPr id="7" name="Picture 6" descr="Text&#10;&#10;Description automatically generated">
            <a:extLst>
              <a:ext uri="{FF2B5EF4-FFF2-40B4-BE49-F238E27FC236}">
                <a16:creationId xmlns:a16="http://schemas.microsoft.com/office/drawing/2014/main" id="{3E3945C1-E58A-147F-A2C7-87BCCDB32AF7}"/>
              </a:ext>
            </a:extLst>
          </p:cNvPr>
          <p:cNvPicPr>
            <a:picLocks noChangeAspect="1"/>
          </p:cNvPicPr>
          <p:nvPr/>
        </p:nvPicPr>
        <p:blipFill rotWithShape="1">
          <a:blip r:embed="rId3"/>
          <a:srcRect t="3412" b="71930"/>
          <a:stretch/>
        </p:blipFill>
        <p:spPr>
          <a:xfrm>
            <a:off x="249381" y="2244437"/>
            <a:ext cx="11693237" cy="1690255"/>
          </a:xfrm>
          <a:prstGeom prst="rect">
            <a:avLst/>
          </a:prstGeom>
        </p:spPr>
      </p:pic>
      <p:pic>
        <p:nvPicPr>
          <p:cNvPr id="9" name="Picture 8" descr="Text&#10;&#10;Description automatically generated">
            <a:extLst>
              <a:ext uri="{FF2B5EF4-FFF2-40B4-BE49-F238E27FC236}">
                <a16:creationId xmlns:a16="http://schemas.microsoft.com/office/drawing/2014/main" id="{D640FD18-6AE0-FD96-11EC-EB183B33B181}"/>
              </a:ext>
            </a:extLst>
          </p:cNvPr>
          <p:cNvPicPr>
            <a:picLocks noChangeAspect="1"/>
          </p:cNvPicPr>
          <p:nvPr/>
        </p:nvPicPr>
        <p:blipFill rotWithShape="1">
          <a:blip r:embed="rId4"/>
          <a:srcRect t="19986" b="47271"/>
          <a:stretch/>
        </p:blipFill>
        <p:spPr>
          <a:xfrm>
            <a:off x="249381" y="4613563"/>
            <a:ext cx="11693238" cy="1654745"/>
          </a:xfrm>
          <a:prstGeom prst="rect">
            <a:avLst/>
          </a:prstGeom>
        </p:spPr>
      </p:pic>
      <p:sp>
        <p:nvSpPr>
          <p:cNvPr id="10" name="TextBox 9">
            <a:extLst>
              <a:ext uri="{FF2B5EF4-FFF2-40B4-BE49-F238E27FC236}">
                <a16:creationId xmlns:a16="http://schemas.microsoft.com/office/drawing/2014/main" id="{657E6E32-DF3F-0706-797B-83ECA323BFB9}"/>
              </a:ext>
            </a:extLst>
          </p:cNvPr>
          <p:cNvSpPr txBox="1"/>
          <p:nvPr/>
        </p:nvSpPr>
        <p:spPr>
          <a:xfrm>
            <a:off x="96982" y="71645"/>
            <a:ext cx="11942618" cy="369332"/>
          </a:xfrm>
          <a:prstGeom prst="rect">
            <a:avLst/>
          </a:prstGeom>
          <a:noFill/>
        </p:spPr>
        <p:txBody>
          <a:bodyPr wrap="square" rtlCol="0">
            <a:spAutoFit/>
          </a:bodyPr>
          <a:lstStyle/>
          <a:p>
            <a:r>
              <a:rPr lang="en-US" dirty="0"/>
              <a:t>The Total Amount appears at the end with an option to Press 1 to play again which takes you to the Homepage again..!</a:t>
            </a:r>
            <a:endParaRPr lang="en-IN" dirty="0"/>
          </a:p>
        </p:txBody>
      </p:sp>
      <p:sp>
        <p:nvSpPr>
          <p:cNvPr id="11" name="TextBox 10">
            <a:extLst>
              <a:ext uri="{FF2B5EF4-FFF2-40B4-BE49-F238E27FC236}">
                <a16:creationId xmlns:a16="http://schemas.microsoft.com/office/drawing/2014/main" id="{D61ACCA5-1E26-091F-806F-6642649A05FA}"/>
              </a:ext>
            </a:extLst>
          </p:cNvPr>
          <p:cNvSpPr txBox="1"/>
          <p:nvPr/>
        </p:nvSpPr>
        <p:spPr>
          <a:xfrm>
            <a:off x="96982" y="3967232"/>
            <a:ext cx="11942618" cy="646331"/>
          </a:xfrm>
          <a:prstGeom prst="rect">
            <a:avLst/>
          </a:prstGeom>
          <a:noFill/>
        </p:spPr>
        <p:txBody>
          <a:bodyPr wrap="square" rtlCol="0">
            <a:spAutoFit/>
          </a:bodyPr>
          <a:lstStyle/>
          <a:p>
            <a:r>
              <a:rPr lang="en-US" dirty="0"/>
              <a:t>And in order to exit, you can press 0 and the code terminates. This functionality of the code is created using </a:t>
            </a:r>
            <a:r>
              <a:rPr lang="en-US" b="1" dirty="0"/>
              <a:t>Labels, Functions and If-Else</a:t>
            </a:r>
            <a:endParaRPr lang="en-IN" b="1" dirty="0"/>
          </a:p>
        </p:txBody>
      </p:sp>
    </p:spTree>
    <p:extLst>
      <p:ext uri="{BB962C8B-B14F-4D97-AF65-F5344CB8AC3E}">
        <p14:creationId xmlns:p14="http://schemas.microsoft.com/office/powerpoint/2010/main" val="425586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wnload Killer Sudoku - Free Sudoku Puzzles APK Free for Android -  APKtume.com">
            <a:extLst>
              <a:ext uri="{FF2B5EF4-FFF2-40B4-BE49-F238E27FC236}">
                <a16:creationId xmlns:a16="http://schemas.microsoft.com/office/drawing/2014/main" id="{49F0DCBF-D7FE-A6E9-6E33-4FEDB038E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655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B76-F579-7EC3-6833-C3DDA3560802}"/>
              </a:ext>
            </a:extLst>
          </p:cNvPr>
          <p:cNvSpPr>
            <a:spLocks noGrp="1"/>
          </p:cNvSpPr>
          <p:nvPr>
            <p:ph type="title"/>
          </p:nvPr>
        </p:nvSpPr>
        <p:spPr>
          <a:xfrm>
            <a:off x="778626" y="263529"/>
            <a:ext cx="11094720" cy="1450757"/>
          </a:xfrm>
        </p:spPr>
        <p:txBody>
          <a:bodyPr>
            <a:normAutofit/>
          </a:bodyPr>
          <a:lstStyle/>
          <a:p>
            <a:br>
              <a:rPr lang="en-IN" dirty="0"/>
            </a:br>
            <a:r>
              <a:rPr lang="en-US" dirty="0"/>
              <a:t>Operators, Loops, If-else conditions</a:t>
            </a:r>
            <a:endParaRPr lang="en-IN" dirty="0"/>
          </a:p>
        </p:txBody>
      </p:sp>
      <p:pic>
        <p:nvPicPr>
          <p:cNvPr id="9" name="Content Placeholder 8">
            <a:extLst>
              <a:ext uri="{FF2B5EF4-FFF2-40B4-BE49-F238E27FC236}">
                <a16:creationId xmlns:a16="http://schemas.microsoft.com/office/drawing/2014/main" id="{5AF0490A-90C3-9C03-520D-F78CA9B7F051}"/>
              </a:ext>
            </a:extLst>
          </p:cNvPr>
          <p:cNvPicPr>
            <a:picLocks noGrp="1" noChangeAspect="1"/>
          </p:cNvPicPr>
          <p:nvPr>
            <p:ph idx="1"/>
          </p:nvPr>
        </p:nvPicPr>
        <p:blipFill rotWithShape="1">
          <a:blip r:embed="rId2"/>
          <a:srcRect l="5225" t="15411" r="33674" b="10173"/>
          <a:stretch/>
        </p:blipFill>
        <p:spPr>
          <a:xfrm>
            <a:off x="4267201" y="1981200"/>
            <a:ext cx="7924800" cy="4434417"/>
          </a:xfrm>
          <a:ln w="38100">
            <a:solidFill>
              <a:schemeClr val="tx1"/>
            </a:solidFill>
          </a:ln>
        </p:spPr>
      </p:pic>
      <p:sp>
        <p:nvSpPr>
          <p:cNvPr id="10" name="TextBox 9">
            <a:extLst>
              <a:ext uri="{FF2B5EF4-FFF2-40B4-BE49-F238E27FC236}">
                <a16:creationId xmlns:a16="http://schemas.microsoft.com/office/drawing/2014/main" id="{3C88F6B3-F586-3AF0-8ED8-1FD85C2E8BEB}"/>
              </a:ext>
            </a:extLst>
          </p:cNvPr>
          <p:cNvSpPr txBox="1"/>
          <p:nvPr/>
        </p:nvSpPr>
        <p:spPr>
          <a:xfrm>
            <a:off x="609600" y="2074749"/>
            <a:ext cx="3408218" cy="4247317"/>
          </a:xfrm>
          <a:prstGeom prst="rect">
            <a:avLst/>
          </a:prstGeom>
          <a:noFill/>
        </p:spPr>
        <p:txBody>
          <a:bodyPr wrap="square" rtlCol="0">
            <a:spAutoFit/>
          </a:bodyPr>
          <a:lstStyle/>
          <a:p>
            <a:pPr marL="285750" indent="-285750">
              <a:buFont typeface="Arial" panose="020B0604020202020204" pitchFamily="34" charset="0"/>
              <a:buChar char="•"/>
            </a:pPr>
            <a:r>
              <a:rPr lang="en-IN" b="1" u="sng" dirty="0"/>
              <a:t>Operators used : </a:t>
            </a:r>
            <a:r>
              <a:rPr lang="en-IN" b="1" dirty="0"/>
              <a:t>Assignment, Logical, Relational, Unary, Arithmetic Operators</a:t>
            </a:r>
          </a:p>
          <a:p>
            <a:pPr marL="285750" indent="-285750">
              <a:buFont typeface="Arial" panose="020B0604020202020204" pitchFamily="34" charset="0"/>
              <a:buChar char="•"/>
            </a:pPr>
            <a:r>
              <a:rPr lang="en-IN" b="1" u="sng" dirty="0"/>
              <a:t>Loops :</a:t>
            </a:r>
            <a:r>
              <a:rPr lang="en-IN" b="1" dirty="0"/>
              <a:t> </a:t>
            </a:r>
            <a:r>
              <a:rPr lang="en-IN" dirty="0"/>
              <a:t>While used for creating an </a:t>
            </a:r>
            <a:r>
              <a:rPr lang="en-IN" b="1" dirty="0"/>
              <a:t>infinite loop</a:t>
            </a:r>
            <a:r>
              <a:rPr lang="en-IN" dirty="0"/>
              <a:t> to input in grid, working of </a:t>
            </a:r>
            <a:r>
              <a:rPr lang="en-IN" b="1" dirty="0"/>
              <a:t>grid size and levels</a:t>
            </a:r>
            <a:r>
              <a:rPr lang="en-IN" dirty="0"/>
              <a:t> and </a:t>
            </a:r>
            <a:r>
              <a:rPr lang="en-IN" b="1" dirty="0"/>
              <a:t>For loop</a:t>
            </a:r>
            <a:r>
              <a:rPr lang="en-IN" dirty="0"/>
              <a:t> used for entering </a:t>
            </a:r>
            <a:r>
              <a:rPr lang="en-IN" b="1" dirty="0"/>
              <a:t>random values</a:t>
            </a:r>
            <a:r>
              <a:rPr lang="en-IN" dirty="0"/>
              <a:t> and along </a:t>
            </a:r>
            <a:r>
              <a:rPr lang="en-IN" b="1" dirty="0"/>
              <a:t>If-Else.</a:t>
            </a:r>
            <a:endParaRPr lang="en-IN" dirty="0"/>
          </a:p>
          <a:p>
            <a:pPr marL="285750" indent="-285750">
              <a:buFont typeface="Arial" panose="020B0604020202020204" pitchFamily="34" charset="0"/>
              <a:buChar char="•"/>
            </a:pPr>
            <a:r>
              <a:rPr lang="en-IN" b="1" dirty="0"/>
              <a:t>If-Else : </a:t>
            </a:r>
            <a:r>
              <a:rPr lang="en-IN" dirty="0"/>
              <a:t>used for </a:t>
            </a:r>
            <a:r>
              <a:rPr lang="en-IN" b="1" dirty="0"/>
              <a:t>setting different levels, setting colours</a:t>
            </a:r>
            <a:r>
              <a:rPr lang="en-IN" dirty="0"/>
              <a:t>, checking </a:t>
            </a:r>
            <a:r>
              <a:rPr lang="en-IN" b="1" dirty="0"/>
              <a:t>random values</a:t>
            </a:r>
            <a:r>
              <a:rPr lang="en-IN" dirty="0"/>
              <a:t>, determining </a:t>
            </a:r>
            <a:r>
              <a:rPr lang="en-IN" b="1" dirty="0"/>
              <a:t>position</a:t>
            </a:r>
            <a:r>
              <a:rPr lang="en-IN" dirty="0"/>
              <a:t>, </a:t>
            </a:r>
            <a:r>
              <a:rPr lang="en-IN" b="1" dirty="0"/>
              <a:t>values </a:t>
            </a:r>
            <a:r>
              <a:rPr lang="en-IN" dirty="0"/>
              <a:t>in sub-grid, along rows and cols, checking </a:t>
            </a:r>
            <a:r>
              <a:rPr lang="en-IN" b="1" dirty="0"/>
              <a:t>hints</a:t>
            </a:r>
          </a:p>
        </p:txBody>
      </p:sp>
    </p:spTree>
    <p:extLst>
      <p:ext uri="{BB962C8B-B14F-4D97-AF65-F5344CB8AC3E}">
        <p14:creationId xmlns:p14="http://schemas.microsoft.com/office/powerpoint/2010/main" val="136171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89CC-6B5F-205C-053A-9155E8DC91AC}"/>
              </a:ext>
            </a:extLst>
          </p:cNvPr>
          <p:cNvSpPr>
            <a:spLocks noGrp="1"/>
          </p:cNvSpPr>
          <p:nvPr>
            <p:ph type="title"/>
          </p:nvPr>
        </p:nvSpPr>
        <p:spPr/>
        <p:txBody>
          <a:bodyPr/>
          <a:lstStyle/>
          <a:p>
            <a:br>
              <a:rPr lang="en-IN" dirty="0"/>
            </a:br>
            <a:r>
              <a:rPr lang="en-US" dirty="0"/>
              <a:t>Arrays</a:t>
            </a:r>
            <a:endParaRPr lang="en-IN" dirty="0"/>
          </a:p>
        </p:txBody>
      </p:sp>
      <p:pic>
        <p:nvPicPr>
          <p:cNvPr id="5" name="Content Placeholder 4">
            <a:extLst>
              <a:ext uri="{FF2B5EF4-FFF2-40B4-BE49-F238E27FC236}">
                <a16:creationId xmlns:a16="http://schemas.microsoft.com/office/drawing/2014/main" id="{54C83DAB-EAE4-1C20-16B1-B9D35DA59BAE}"/>
              </a:ext>
            </a:extLst>
          </p:cNvPr>
          <p:cNvPicPr>
            <a:picLocks noGrp="1" noChangeAspect="1"/>
          </p:cNvPicPr>
          <p:nvPr>
            <p:ph idx="1"/>
          </p:nvPr>
        </p:nvPicPr>
        <p:blipFill rotWithShape="1">
          <a:blip r:embed="rId2"/>
          <a:srcRect l="4396" t="47461" r="44550" b="9437"/>
          <a:stretch/>
        </p:blipFill>
        <p:spPr>
          <a:xfrm>
            <a:off x="4040051" y="1995055"/>
            <a:ext cx="8151949" cy="4391890"/>
          </a:xfrm>
          <a:ln w="38100">
            <a:solidFill>
              <a:schemeClr val="tx1"/>
            </a:solidFill>
          </a:ln>
        </p:spPr>
      </p:pic>
      <p:sp>
        <p:nvSpPr>
          <p:cNvPr id="6" name="TextBox 5">
            <a:extLst>
              <a:ext uri="{FF2B5EF4-FFF2-40B4-BE49-F238E27FC236}">
                <a16:creationId xmlns:a16="http://schemas.microsoft.com/office/drawing/2014/main" id="{DBE9329C-496E-5B0F-2F8F-76A9563D6C3F}"/>
              </a:ext>
            </a:extLst>
          </p:cNvPr>
          <p:cNvSpPr txBox="1"/>
          <p:nvPr/>
        </p:nvSpPr>
        <p:spPr>
          <a:xfrm>
            <a:off x="581891" y="1995055"/>
            <a:ext cx="3186545" cy="4524315"/>
          </a:xfrm>
          <a:prstGeom prst="rect">
            <a:avLst/>
          </a:prstGeom>
          <a:noFill/>
        </p:spPr>
        <p:txBody>
          <a:bodyPr wrap="square" rtlCol="0">
            <a:spAutoFit/>
          </a:bodyPr>
          <a:lstStyle/>
          <a:p>
            <a:pPr marL="285750" indent="-285750">
              <a:buFont typeface="Arial" panose="020B0604020202020204" pitchFamily="34" charset="0"/>
              <a:buChar char="•"/>
            </a:pPr>
            <a:r>
              <a:rPr lang="en-IN" dirty="0"/>
              <a:t>Arrays are used to create a </a:t>
            </a:r>
            <a:r>
              <a:rPr lang="en-IN" b="1" dirty="0"/>
              <a:t>4*4 and 9*9 grid </a:t>
            </a:r>
            <a:r>
              <a:rPr lang="en-IN" dirty="0"/>
              <a:t>entered by user</a:t>
            </a:r>
            <a:r>
              <a:rPr lang="en-IN" b="1" dirty="0"/>
              <a:t>, solution grid </a:t>
            </a:r>
            <a:r>
              <a:rPr lang="en-IN" dirty="0"/>
              <a:t>entered</a:t>
            </a:r>
            <a:r>
              <a:rPr lang="en-IN" b="1" dirty="0"/>
              <a:t> </a:t>
            </a:r>
            <a:r>
              <a:rPr lang="en-IN" dirty="0"/>
              <a:t>by computer, storing </a:t>
            </a:r>
            <a:r>
              <a:rPr lang="en-IN" b="1" dirty="0"/>
              <a:t>x and y coordinates</a:t>
            </a:r>
            <a:r>
              <a:rPr lang="en-IN" dirty="0"/>
              <a:t>, and to add </a:t>
            </a:r>
            <a:r>
              <a:rPr lang="en-IN" b="1" dirty="0"/>
              <a:t>colour</a:t>
            </a:r>
            <a:r>
              <a:rPr lang="en-IN" dirty="0"/>
              <a:t> in the output.</a:t>
            </a:r>
          </a:p>
          <a:p>
            <a:pPr marL="285750" indent="-285750">
              <a:buFont typeface="Arial" panose="020B0604020202020204" pitchFamily="34" charset="0"/>
              <a:buChar char="•"/>
            </a:pPr>
            <a:r>
              <a:rPr lang="en-IN" dirty="0"/>
              <a:t>It is the </a:t>
            </a:r>
            <a:r>
              <a:rPr lang="en-IN" b="1" dirty="0"/>
              <a:t>backbone</a:t>
            </a:r>
            <a:r>
              <a:rPr lang="en-IN" dirty="0"/>
              <a:t> of the code and through this the random values get generated, User is able to play Sudoku till the end as it only presents grid, compares value entered by user with the final key etc </a:t>
            </a:r>
            <a:r>
              <a:rPr lang="en-IN" b="1" dirty="0"/>
              <a:t>using conditions and Loops</a:t>
            </a:r>
            <a:r>
              <a:rPr lang="en-IN" dirty="0"/>
              <a:t>.</a:t>
            </a:r>
          </a:p>
        </p:txBody>
      </p:sp>
    </p:spTree>
    <p:extLst>
      <p:ext uri="{BB962C8B-B14F-4D97-AF65-F5344CB8AC3E}">
        <p14:creationId xmlns:p14="http://schemas.microsoft.com/office/powerpoint/2010/main" val="2271756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DAFE-D41B-7539-82DB-A2A1319BCE18}"/>
              </a:ext>
            </a:extLst>
          </p:cNvPr>
          <p:cNvSpPr>
            <a:spLocks noGrp="1"/>
          </p:cNvSpPr>
          <p:nvPr>
            <p:ph type="title"/>
          </p:nvPr>
        </p:nvSpPr>
        <p:spPr/>
        <p:txBody>
          <a:bodyPr/>
          <a:lstStyle/>
          <a:p>
            <a:r>
              <a:rPr lang="en-US" dirty="0"/>
              <a:t> </a:t>
            </a:r>
            <a:br>
              <a:rPr lang="en-IN" dirty="0"/>
            </a:br>
            <a:r>
              <a:rPr lang="en-US" dirty="0"/>
              <a:t>Functions</a:t>
            </a:r>
            <a:endParaRPr lang="en-IN" dirty="0"/>
          </a:p>
        </p:txBody>
      </p:sp>
      <p:pic>
        <p:nvPicPr>
          <p:cNvPr id="4" name="Content Placeholder 4">
            <a:extLst>
              <a:ext uri="{FF2B5EF4-FFF2-40B4-BE49-F238E27FC236}">
                <a16:creationId xmlns:a16="http://schemas.microsoft.com/office/drawing/2014/main" id="{E78994B7-9172-38A7-B844-ECCE0E05547C}"/>
              </a:ext>
            </a:extLst>
          </p:cNvPr>
          <p:cNvPicPr>
            <a:picLocks noChangeAspect="1"/>
          </p:cNvPicPr>
          <p:nvPr/>
        </p:nvPicPr>
        <p:blipFill rotWithShape="1">
          <a:blip r:embed="rId2"/>
          <a:srcRect l="3982" t="16148" r="39267" b="26751"/>
          <a:stretch/>
        </p:blipFill>
        <p:spPr>
          <a:xfrm>
            <a:off x="4525254" y="2019795"/>
            <a:ext cx="7666746" cy="4447310"/>
          </a:xfrm>
          <a:prstGeom prst="rect">
            <a:avLst/>
          </a:prstGeom>
          <a:ln w="38100">
            <a:solidFill>
              <a:schemeClr val="tx1"/>
            </a:solidFill>
          </a:ln>
        </p:spPr>
      </p:pic>
      <p:sp>
        <p:nvSpPr>
          <p:cNvPr id="5" name="TextBox 4">
            <a:extLst>
              <a:ext uri="{FF2B5EF4-FFF2-40B4-BE49-F238E27FC236}">
                <a16:creationId xmlns:a16="http://schemas.microsoft.com/office/drawing/2014/main" id="{A38EEF82-BBA8-1EEF-5DCF-1BF4D6BD01E9}"/>
              </a:ext>
            </a:extLst>
          </p:cNvPr>
          <p:cNvSpPr txBox="1"/>
          <p:nvPr/>
        </p:nvSpPr>
        <p:spPr>
          <a:xfrm>
            <a:off x="471055" y="2161309"/>
            <a:ext cx="3782290" cy="3970318"/>
          </a:xfrm>
          <a:prstGeom prst="rect">
            <a:avLst/>
          </a:prstGeom>
          <a:noFill/>
        </p:spPr>
        <p:txBody>
          <a:bodyPr wrap="square" rtlCol="0">
            <a:spAutoFit/>
          </a:bodyPr>
          <a:lstStyle/>
          <a:p>
            <a:pPr marL="285750" indent="-285750">
              <a:buFont typeface="Arial" panose="020B0604020202020204" pitchFamily="34" charset="0"/>
              <a:buChar char="•"/>
            </a:pPr>
            <a:r>
              <a:rPr lang="en-IN" dirty="0"/>
              <a:t>Various user-defined functions are used which manipulate the </a:t>
            </a:r>
            <a:r>
              <a:rPr lang="en-IN" b="1" dirty="0"/>
              <a:t>colour, </a:t>
            </a:r>
            <a:r>
              <a:rPr lang="en-IN" b="1" dirty="0" err="1"/>
              <a:t>bgcolour</a:t>
            </a:r>
            <a:r>
              <a:rPr lang="en-IN" b="1" dirty="0"/>
              <a:t>, the sudoku board</a:t>
            </a:r>
            <a:r>
              <a:rPr lang="en-IN" dirty="0"/>
              <a:t> which gets displayed to the User with unfilled values, information regarding the </a:t>
            </a:r>
            <a:r>
              <a:rPr lang="en-IN" b="1" dirty="0"/>
              <a:t>Easy, Medium and Hard levels, generating Random grid</a:t>
            </a:r>
            <a:r>
              <a:rPr lang="en-IN" dirty="0"/>
              <a:t> and for checking wrong Random values, for </a:t>
            </a:r>
            <a:r>
              <a:rPr lang="en-IN" b="1" dirty="0"/>
              <a:t>rectifying errors</a:t>
            </a:r>
            <a:r>
              <a:rPr lang="en-IN" dirty="0"/>
              <a:t> such as error in position or value entered by the User, Instructions not followed by the User and Errors related to Hints and the </a:t>
            </a:r>
            <a:r>
              <a:rPr lang="en-IN" b="1" dirty="0"/>
              <a:t>working of Hints</a:t>
            </a:r>
            <a:r>
              <a:rPr lang="en-IN" dirty="0"/>
              <a:t>.</a:t>
            </a:r>
          </a:p>
        </p:txBody>
      </p:sp>
    </p:spTree>
    <p:extLst>
      <p:ext uri="{BB962C8B-B14F-4D97-AF65-F5344CB8AC3E}">
        <p14:creationId xmlns:p14="http://schemas.microsoft.com/office/powerpoint/2010/main" val="254294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016F-FC18-0991-AAC4-FB6BC1346231}"/>
              </a:ext>
            </a:extLst>
          </p:cNvPr>
          <p:cNvSpPr>
            <a:spLocks noGrp="1"/>
          </p:cNvSpPr>
          <p:nvPr>
            <p:ph type="title"/>
          </p:nvPr>
        </p:nvSpPr>
        <p:spPr/>
        <p:txBody>
          <a:bodyPr/>
          <a:lstStyle/>
          <a:p>
            <a:r>
              <a:rPr lang="en-US" dirty="0"/>
              <a:t>Header Files</a:t>
            </a:r>
          </a:p>
        </p:txBody>
      </p:sp>
      <p:sp>
        <p:nvSpPr>
          <p:cNvPr id="6" name="TextBox 5">
            <a:extLst>
              <a:ext uri="{FF2B5EF4-FFF2-40B4-BE49-F238E27FC236}">
                <a16:creationId xmlns:a16="http://schemas.microsoft.com/office/drawing/2014/main" id="{1E47E6DD-A272-9F35-8802-8FD401EB3DF9}"/>
              </a:ext>
            </a:extLst>
          </p:cNvPr>
          <p:cNvSpPr txBox="1"/>
          <p:nvPr/>
        </p:nvSpPr>
        <p:spPr>
          <a:xfrm>
            <a:off x="1216241" y="2370338"/>
            <a:ext cx="2539013" cy="781235"/>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94575C28-C645-BBC8-D9E4-F405D9E9A3B3}"/>
              </a:ext>
            </a:extLst>
          </p:cNvPr>
          <p:cNvSpPr txBox="1"/>
          <p:nvPr/>
        </p:nvSpPr>
        <p:spPr>
          <a:xfrm>
            <a:off x="1097280" y="2396970"/>
            <a:ext cx="2539013" cy="8002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b="1" dirty="0"/>
              <a:t>#include&lt;stdio.h&gt;</a:t>
            </a:r>
          </a:p>
          <a:p>
            <a:endParaRPr lang="en-US" sz="1400" dirty="0"/>
          </a:p>
          <a:p>
            <a:endParaRPr lang="en-US" sz="1400" dirty="0"/>
          </a:p>
        </p:txBody>
      </p:sp>
      <p:sp>
        <p:nvSpPr>
          <p:cNvPr id="9" name="TextBox 8">
            <a:extLst>
              <a:ext uri="{FF2B5EF4-FFF2-40B4-BE49-F238E27FC236}">
                <a16:creationId xmlns:a16="http://schemas.microsoft.com/office/drawing/2014/main" id="{4CA4A6AF-6C76-8DAC-DA66-90E9F587C967}"/>
              </a:ext>
            </a:extLst>
          </p:cNvPr>
          <p:cNvSpPr txBox="1"/>
          <p:nvPr/>
        </p:nvSpPr>
        <p:spPr>
          <a:xfrm>
            <a:off x="4390896" y="2396970"/>
            <a:ext cx="2622464" cy="8002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1" dirty="0">
                <a:solidFill>
                  <a:schemeClr val="bg1"/>
                </a:solidFill>
                <a:effectLst/>
                <a:latin typeface="Consolas" panose="020B0609020204030204" pitchFamily="49" charset="0"/>
              </a:rPr>
              <a:t>#include&lt;stdlib.h&gt;</a:t>
            </a:r>
          </a:p>
          <a:p>
            <a:r>
              <a:rPr lang="en-US" sz="1400" dirty="0">
                <a:solidFill>
                  <a:schemeClr val="bg1"/>
                </a:solidFill>
                <a:latin typeface="Consolas" panose="020B0609020204030204" pitchFamily="49" charset="0"/>
              </a:rPr>
              <a:t>e</a:t>
            </a:r>
            <a:r>
              <a:rPr lang="en-US" sz="1400" dirty="0">
                <a:solidFill>
                  <a:schemeClr val="bg1"/>
                </a:solidFill>
                <a:effectLst/>
                <a:latin typeface="Consolas" panose="020B0609020204030204" pitchFamily="49" charset="0"/>
              </a:rPr>
              <a:t>xit()      rand()</a:t>
            </a:r>
          </a:p>
          <a:p>
            <a:r>
              <a:rPr lang="en-US" sz="1400" dirty="0">
                <a:solidFill>
                  <a:schemeClr val="bg1"/>
                </a:solidFill>
                <a:latin typeface="Consolas" panose="020B0609020204030204" pitchFamily="49" charset="0"/>
              </a:rPr>
              <a:t>system()    </a:t>
            </a:r>
            <a:endParaRPr lang="en-US" sz="1400" dirty="0">
              <a:solidFill>
                <a:schemeClr val="bg1"/>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B4116305-01EE-FAB5-D37D-A7E05ACC0EE0}"/>
              </a:ext>
            </a:extLst>
          </p:cNvPr>
          <p:cNvSpPr txBox="1"/>
          <p:nvPr/>
        </p:nvSpPr>
        <p:spPr>
          <a:xfrm>
            <a:off x="7918881" y="2396969"/>
            <a:ext cx="2459115" cy="861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b="1" dirty="0">
                <a:solidFill>
                  <a:schemeClr val="bg1"/>
                </a:solidFill>
              </a:rPr>
              <a:t>#include&lt;windows.h&gt;</a:t>
            </a:r>
          </a:p>
          <a:p>
            <a:r>
              <a:rPr lang="en-US" sz="1400" dirty="0">
                <a:solidFill>
                  <a:schemeClr val="bg1"/>
                </a:solidFill>
              </a:rPr>
              <a:t>To change the text color</a:t>
            </a:r>
          </a:p>
          <a:p>
            <a:endParaRPr lang="en-US" dirty="0"/>
          </a:p>
        </p:txBody>
      </p:sp>
      <p:sp>
        <p:nvSpPr>
          <p:cNvPr id="11" name="TextBox 10">
            <a:extLst>
              <a:ext uri="{FF2B5EF4-FFF2-40B4-BE49-F238E27FC236}">
                <a16:creationId xmlns:a16="http://schemas.microsoft.com/office/drawing/2014/main" id="{ABC3E815-BFEA-0331-8E49-7F45324872A0}"/>
              </a:ext>
            </a:extLst>
          </p:cNvPr>
          <p:cNvSpPr txBox="1"/>
          <p:nvPr/>
        </p:nvSpPr>
        <p:spPr>
          <a:xfrm>
            <a:off x="2659751" y="3968318"/>
            <a:ext cx="2622464" cy="800219"/>
          </a:xfrm>
          <a:prstGeom prst="rect">
            <a:avLst/>
          </a:prstGeom>
          <a:solidFill>
            <a:srgbClr val="7030A0"/>
          </a:solidFill>
          <a:ln>
            <a:solidFill>
              <a:schemeClr val="tx1"/>
            </a:solidFill>
          </a:ln>
        </p:spPr>
        <p:txBody>
          <a:bodyPr wrap="square" rtlCol="0">
            <a:spAutoFit/>
          </a:bodyPr>
          <a:lstStyle/>
          <a:p>
            <a:r>
              <a:rPr lang="en-US" b="1" dirty="0">
                <a:solidFill>
                  <a:schemeClr val="bg1"/>
                </a:solidFill>
              </a:rPr>
              <a:t>#include&lt;MMSystem.h&gt;</a:t>
            </a:r>
          </a:p>
          <a:p>
            <a:r>
              <a:rPr lang="en-US" sz="1400" dirty="0">
                <a:solidFill>
                  <a:schemeClr val="bg1"/>
                </a:solidFill>
              </a:rPr>
              <a:t>To add sound in the system</a:t>
            </a:r>
          </a:p>
          <a:p>
            <a:endParaRPr lang="en-US" sz="1400" dirty="0">
              <a:solidFill>
                <a:schemeClr val="bg1"/>
              </a:solidFill>
            </a:endParaRPr>
          </a:p>
        </p:txBody>
      </p:sp>
      <p:sp>
        <p:nvSpPr>
          <p:cNvPr id="12" name="TextBox 11">
            <a:extLst>
              <a:ext uri="{FF2B5EF4-FFF2-40B4-BE49-F238E27FC236}">
                <a16:creationId xmlns:a16="http://schemas.microsoft.com/office/drawing/2014/main" id="{A469880B-1D59-FD69-CB09-DA66A7487F7F}"/>
              </a:ext>
            </a:extLst>
          </p:cNvPr>
          <p:cNvSpPr txBox="1"/>
          <p:nvPr/>
        </p:nvSpPr>
        <p:spPr>
          <a:xfrm>
            <a:off x="6096000" y="3968318"/>
            <a:ext cx="2781670" cy="800219"/>
          </a:xfrm>
          <a:prstGeom prst="rect">
            <a:avLst/>
          </a:prstGeom>
          <a:solidFill>
            <a:srgbClr val="00B050"/>
          </a:solidFill>
          <a:ln>
            <a:solidFill>
              <a:schemeClr val="tx1"/>
            </a:solidFill>
          </a:ln>
        </p:spPr>
        <p:txBody>
          <a:bodyPr wrap="square" rtlCol="0">
            <a:spAutoFit/>
          </a:bodyPr>
          <a:lstStyle/>
          <a:p>
            <a:r>
              <a:rPr lang="en-US" b="1" dirty="0">
                <a:solidFill>
                  <a:schemeClr val="bg1"/>
                </a:solidFill>
              </a:rPr>
              <a:t>#include&lt;time.h&gt;</a:t>
            </a:r>
          </a:p>
          <a:p>
            <a:r>
              <a:rPr lang="en-US" sz="1400" dirty="0">
                <a:solidFill>
                  <a:schemeClr val="bg1"/>
                </a:solidFill>
              </a:rPr>
              <a:t>time()</a:t>
            </a:r>
          </a:p>
          <a:p>
            <a:endParaRPr lang="en-US" sz="1400" dirty="0">
              <a:solidFill>
                <a:schemeClr val="bg1"/>
              </a:solidFill>
            </a:endParaRPr>
          </a:p>
        </p:txBody>
      </p:sp>
    </p:spTree>
    <p:extLst>
      <p:ext uri="{BB962C8B-B14F-4D97-AF65-F5344CB8AC3E}">
        <p14:creationId xmlns:p14="http://schemas.microsoft.com/office/powerpoint/2010/main" val="224451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3B27-9359-A46C-B962-5E5C36CB20EF}"/>
              </a:ext>
            </a:extLst>
          </p:cNvPr>
          <p:cNvSpPr>
            <a:spLocks noGrp="1"/>
          </p:cNvSpPr>
          <p:nvPr>
            <p:ph type="title"/>
          </p:nvPr>
        </p:nvSpPr>
        <p:spPr/>
        <p:txBody>
          <a:bodyPr/>
          <a:lstStyle/>
          <a:p>
            <a:r>
              <a:rPr lang="en-US" dirty="0"/>
              <a:t>Acknowledgement</a:t>
            </a:r>
            <a:endParaRPr lang="en-IN" dirty="0"/>
          </a:p>
        </p:txBody>
      </p:sp>
      <p:sp>
        <p:nvSpPr>
          <p:cNvPr id="3" name="Content Placeholder 2">
            <a:extLst>
              <a:ext uri="{FF2B5EF4-FFF2-40B4-BE49-F238E27FC236}">
                <a16:creationId xmlns:a16="http://schemas.microsoft.com/office/drawing/2014/main" id="{2187BA7D-2300-8734-F858-E59D73BD863E}"/>
              </a:ext>
            </a:extLst>
          </p:cNvPr>
          <p:cNvSpPr>
            <a:spLocks noGrp="1"/>
          </p:cNvSpPr>
          <p:nvPr>
            <p:ph idx="1"/>
          </p:nvPr>
        </p:nvSpPr>
        <p:spPr/>
        <p:txBody>
          <a:bodyPr/>
          <a:lstStyle/>
          <a:p>
            <a:r>
              <a:rPr lang="en-US" dirty="0"/>
              <a:t>We would like to express our gratitude to Dr. Shefali Arora, our Computer Programming teacher because of whom we could successfully make our project, with the topics taught very well in the class which would clear our concepts and hence which resulted in the making of this project. Through this project, we learned a lot many things, that how things actually work practically, how a project is formed, we could widen our horizon through it and learn new things with their application as well. Overall making these projects was a great journey and we are thankful to the respective teacher and Computer Science department to have assigned us this project which could successively work out and enhance our knowledge.</a:t>
            </a:r>
          </a:p>
          <a:p>
            <a:r>
              <a:rPr lang="en-US" dirty="0"/>
              <a:t>Alisha, </a:t>
            </a:r>
            <a:r>
              <a:rPr lang="en-US" dirty="0" err="1"/>
              <a:t>Lavisha</a:t>
            </a:r>
            <a:r>
              <a:rPr lang="en-US" dirty="0"/>
              <a:t> and </a:t>
            </a:r>
            <a:r>
              <a:rPr lang="en-US" dirty="0" err="1"/>
              <a:t>PreetKamal</a:t>
            </a:r>
            <a:endParaRPr lang="en-IN" dirty="0"/>
          </a:p>
          <a:p>
            <a:r>
              <a:rPr lang="en-IN" dirty="0" err="1"/>
              <a:t>Rno’s</a:t>
            </a:r>
            <a:r>
              <a:rPr lang="en-IN" dirty="0"/>
              <a:t> : 21103009,21103080,21103115</a:t>
            </a:r>
            <a:endParaRPr lang="en-US" dirty="0"/>
          </a:p>
        </p:txBody>
      </p:sp>
    </p:spTree>
    <p:extLst>
      <p:ext uri="{BB962C8B-B14F-4D97-AF65-F5344CB8AC3E}">
        <p14:creationId xmlns:p14="http://schemas.microsoft.com/office/powerpoint/2010/main" val="355734291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78C5A-77C2-DA15-D5FE-2288406CBB13}"/>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F9879E4-E41D-66F3-B364-64E9577B9E99}"/>
              </a:ext>
            </a:extLst>
          </p:cNvPr>
          <p:cNvSpPr txBox="1"/>
          <p:nvPr/>
        </p:nvSpPr>
        <p:spPr>
          <a:xfrm>
            <a:off x="1" y="2396837"/>
            <a:ext cx="12192000" cy="1569660"/>
          </a:xfrm>
          <a:prstGeom prst="rect">
            <a:avLst/>
          </a:prstGeom>
          <a:noFill/>
        </p:spPr>
        <p:txBody>
          <a:bodyPr wrap="square" rtlCol="0">
            <a:spAutoFit/>
          </a:bodyPr>
          <a:lstStyle/>
          <a:p>
            <a:pPr algn="ctr"/>
            <a:r>
              <a:rPr lang="en-US" sz="9600"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WORKING OF SUDOKU </a:t>
            </a:r>
            <a:endParaRPr lang="en-IN" sz="9600"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758019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5290FFC-FA4D-FAD3-8913-088749082FC2}"/>
              </a:ext>
            </a:extLst>
          </p:cNvPr>
          <p:cNvPicPr>
            <a:picLocks noChangeAspect="1"/>
          </p:cNvPicPr>
          <p:nvPr/>
        </p:nvPicPr>
        <p:blipFill rotWithShape="1">
          <a:blip r:embed="rId2"/>
          <a:srcRect l="18522" t="10890" r="31477" b="23017"/>
          <a:stretch/>
        </p:blipFill>
        <p:spPr>
          <a:xfrm>
            <a:off x="417250" y="1690254"/>
            <a:ext cx="4833623" cy="4338000"/>
          </a:xfrm>
          <a:prstGeom prst="rect">
            <a:avLst/>
          </a:prstGeom>
        </p:spPr>
      </p:pic>
      <p:sp>
        <p:nvSpPr>
          <p:cNvPr id="4" name="TextBox 3">
            <a:extLst>
              <a:ext uri="{FF2B5EF4-FFF2-40B4-BE49-F238E27FC236}">
                <a16:creationId xmlns:a16="http://schemas.microsoft.com/office/drawing/2014/main" id="{41CD8DC6-9DFB-26A2-33CE-A34F2CF88FA8}"/>
              </a:ext>
            </a:extLst>
          </p:cNvPr>
          <p:cNvSpPr txBox="1"/>
          <p:nvPr/>
        </p:nvSpPr>
        <p:spPr>
          <a:xfrm>
            <a:off x="678873" y="318655"/>
            <a:ext cx="10695709" cy="923330"/>
          </a:xfrm>
          <a:prstGeom prst="rect">
            <a:avLst/>
          </a:prstGeom>
          <a:noFill/>
        </p:spPr>
        <p:txBody>
          <a:bodyPr wrap="square" rtlCol="0">
            <a:spAutoFit/>
          </a:bodyPr>
          <a:lstStyle/>
          <a:p>
            <a:r>
              <a:rPr lang="en-US" dirty="0"/>
              <a:t>The Classical Sudoku consists of two grids : a 4*4 Grid and a 9*9 Grid. This Game gets started on only pressing the right keyword which is either 1 or 2. Pressing any other will lead to an error message as shown in right.</a:t>
            </a:r>
            <a:endParaRPr lang="en-IN" dirty="0"/>
          </a:p>
        </p:txBody>
      </p:sp>
      <p:pic>
        <p:nvPicPr>
          <p:cNvPr id="6" name="Picture 5" descr="Graphical user interface, text, application&#10;&#10;Description automatically generated">
            <a:extLst>
              <a:ext uri="{FF2B5EF4-FFF2-40B4-BE49-F238E27FC236}">
                <a16:creationId xmlns:a16="http://schemas.microsoft.com/office/drawing/2014/main" id="{8AFCA81A-3651-5F83-1D99-CB4B6C0BD836}"/>
              </a:ext>
            </a:extLst>
          </p:cNvPr>
          <p:cNvPicPr>
            <a:picLocks noChangeAspect="1"/>
          </p:cNvPicPr>
          <p:nvPr/>
        </p:nvPicPr>
        <p:blipFill rotWithShape="1">
          <a:blip r:embed="rId3"/>
          <a:srcRect t="3210" r="30341" b="20389"/>
          <a:stretch/>
        </p:blipFill>
        <p:spPr>
          <a:xfrm>
            <a:off x="5361711" y="1690254"/>
            <a:ext cx="6413039" cy="4337999"/>
          </a:xfrm>
          <a:prstGeom prst="rect">
            <a:avLst/>
          </a:prstGeom>
        </p:spPr>
      </p:pic>
    </p:spTree>
    <p:extLst>
      <p:ext uri="{BB962C8B-B14F-4D97-AF65-F5344CB8AC3E}">
        <p14:creationId xmlns:p14="http://schemas.microsoft.com/office/powerpoint/2010/main" val="1896120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29606F84-7DBF-896D-CAAD-E45890154DB4}"/>
              </a:ext>
            </a:extLst>
          </p:cNvPr>
          <p:cNvPicPr>
            <a:picLocks noChangeAspect="1"/>
          </p:cNvPicPr>
          <p:nvPr/>
        </p:nvPicPr>
        <p:blipFill rotWithShape="1">
          <a:blip r:embed="rId2"/>
          <a:srcRect l="19773" t="9677" r="32480" b="22174"/>
          <a:stretch/>
        </p:blipFill>
        <p:spPr>
          <a:xfrm>
            <a:off x="514905" y="1590871"/>
            <a:ext cx="4749822" cy="4339602"/>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EDD3FA1C-84E0-3700-BB42-A79A7027D9C1}"/>
              </a:ext>
            </a:extLst>
          </p:cNvPr>
          <p:cNvPicPr>
            <a:picLocks noChangeAspect="1"/>
          </p:cNvPicPr>
          <p:nvPr/>
        </p:nvPicPr>
        <p:blipFill rotWithShape="1">
          <a:blip r:embed="rId3"/>
          <a:srcRect t="3730" r="32480" b="22174"/>
          <a:stretch/>
        </p:blipFill>
        <p:spPr>
          <a:xfrm>
            <a:off x="5487630" y="1590871"/>
            <a:ext cx="6189465" cy="4339602"/>
          </a:xfrm>
          <a:prstGeom prst="rect">
            <a:avLst/>
          </a:prstGeom>
        </p:spPr>
      </p:pic>
      <p:sp>
        <p:nvSpPr>
          <p:cNvPr id="6" name="TextBox 5">
            <a:extLst>
              <a:ext uri="{FF2B5EF4-FFF2-40B4-BE49-F238E27FC236}">
                <a16:creationId xmlns:a16="http://schemas.microsoft.com/office/drawing/2014/main" id="{02B9F795-B716-BC90-D82F-5446D52F0CE7}"/>
              </a:ext>
            </a:extLst>
          </p:cNvPr>
          <p:cNvSpPr txBox="1"/>
          <p:nvPr/>
        </p:nvSpPr>
        <p:spPr>
          <a:xfrm>
            <a:off x="360218" y="415636"/>
            <a:ext cx="11360727" cy="646331"/>
          </a:xfrm>
          <a:prstGeom prst="rect">
            <a:avLst/>
          </a:prstGeom>
          <a:noFill/>
        </p:spPr>
        <p:txBody>
          <a:bodyPr wrap="square" rtlCol="0">
            <a:spAutoFit/>
          </a:bodyPr>
          <a:lstStyle/>
          <a:p>
            <a:r>
              <a:rPr lang="en-US" dirty="0"/>
              <a:t>Next, choose the difficulty level. For a particular grid, there are 3 levels : Easy, Medium and Hard. An error message gets highlighted again as you press the wrong keyword.</a:t>
            </a:r>
            <a:endParaRPr lang="en-IN" dirty="0"/>
          </a:p>
        </p:txBody>
      </p:sp>
    </p:spTree>
    <p:extLst>
      <p:ext uri="{BB962C8B-B14F-4D97-AF65-F5344CB8AC3E}">
        <p14:creationId xmlns:p14="http://schemas.microsoft.com/office/powerpoint/2010/main" val="45552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F04E2-38C9-F36E-1FBE-23B21262AF37}"/>
              </a:ext>
            </a:extLst>
          </p:cNvPr>
          <p:cNvPicPr>
            <a:picLocks noChangeAspect="1"/>
          </p:cNvPicPr>
          <p:nvPr/>
        </p:nvPicPr>
        <p:blipFill rotWithShape="1">
          <a:blip r:embed="rId2"/>
          <a:srcRect t="12103" r="1836" b="7454"/>
          <a:stretch/>
        </p:blipFill>
        <p:spPr>
          <a:xfrm>
            <a:off x="914401" y="734292"/>
            <a:ext cx="10440140" cy="5275891"/>
          </a:xfrm>
          <a:prstGeom prst="rect">
            <a:avLst/>
          </a:prstGeom>
        </p:spPr>
      </p:pic>
      <p:sp>
        <p:nvSpPr>
          <p:cNvPr id="4" name="TextBox 3">
            <a:extLst>
              <a:ext uri="{FF2B5EF4-FFF2-40B4-BE49-F238E27FC236}">
                <a16:creationId xmlns:a16="http://schemas.microsoft.com/office/drawing/2014/main" id="{E95E4416-AB05-2D41-A673-E7790CFAC543}"/>
              </a:ext>
            </a:extLst>
          </p:cNvPr>
          <p:cNvSpPr txBox="1"/>
          <p:nvPr/>
        </p:nvSpPr>
        <p:spPr>
          <a:xfrm>
            <a:off x="498764" y="249382"/>
            <a:ext cx="9698181" cy="369332"/>
          </a:xfrm>
          <a:prstGeom prst="rect">
            <a:avLst/>
          </a:prstGeom>
          <a:noFill/>
        </p:spPr>
        <p:txBody>
          <a:bodyPr wrap="square" rtlCol="0">
            <a:spAutoFit/>
          </a:bodyPr>
          <a:lstStyle/>
          <a:p>
            <a:r>
              <a:rPr lang="en-US" dirty="0"/>
              <a:t>INSTRUCTIONS to Play Sudoku gets displayed as follows : </a:t>
            </a:r>
            <a:endParaRPr lang="en-IN" dirty="0"/>
          </a:p>
        </p:txBody>
      </p:sp>
    </p:spTree>
    <p:extLst>
      <p:ext uri="{BB962C8B-B14F-4D97-AF65-F5344CB8AC3E}">
        <p14:creationId xmlns:p14="http://schemas.microsoft.com/office/powerpoint/2010/main" val="862302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E6650A4-7673-ED87-B145-47F028AA532A}"/>
              </a:ext>
            </a:extLst>
          </p:cNvPr>
          <p:cNvPicPr>
            <a:picLocks noChangeAspect="1"/>
          </p:cNvPicPr>
          <p:nvPr/>
        </p:nvPicPr>
        <p:blipFill rotWithShape="1">
          <a:blip r:embed="rId2"/>
          <a:srcRect t="8667" r="22046" b="6645"/>
          <a:stretch/>
        </p:blipFill>
        <p:spPr>
          <a:xfrm>
            <a:off x="497149" y="1405086"/>
            <a:ext cx="6901177" cy="4510805"/>
          </a:xfrm>
          <a:prstGeom prst="rect">
            <a:avLst/>
          </a:prstGeom>
        </p:spPr>
      </p:pic>
      <p:sp>
        <p:nvSpPr>
          <p:cNvPr id="4" name="TextBox 3">
            <a:extLst>
              <a:ext uri="{FF2B5EF4-FFF2-40B4-BE49-F238E27FC236}">
                <a16:creationId xmlns:a16="http://schemas.microsoft.com/office/drawing/2014/main" id="{654F0690-C120-C928-F4CF-6F40020B2CD3}"/>
              </a:ext>
            </a:extLst>
          </p:cNvPr>
          <p:cNvSpPr txBox="1"/>
          <p:nvPr/>
        </p:nvSpPr>
        <p:spPr>
          <a:xfrm>
            <a:off x="360218" y="318655"/>
            <a:ext cx="11194473" cy="646331"/>
          </a:xfrm>
          <a:prstGeom prst="rect">
            <a:avLst/>
          </a:prstGeom>
          <a:noFill/>
        </p:spPr>
        <p:txBody>
          <a:bodyPr wrap="square" rtlCol="0">
            <a:spAutoFit/>
          </a:bodyPr>
          <a:lstStyle/>
          <a:p>
            <a:r>
              <a:rPr lang="en-US" dirty="0"/>
              <a:t>In order to play Sudoku, enter Position as </a:t>
            </a:r>
            <a:r>
              <a:rPr lang="en-US" dirty="0" err="1"/>
              <a:t>x,y</a:t>
            </a:r>
            <a:r>
              <a:rPr lang="en-US" dirty="0"/>
              <a:t> coordinates and enter value to input. Entering -1 as per the instructions is choosing to take Hint so the position gets itself filled and leftover Hints get reduced.</a:t>
            </a:r>
            <a:endParaRPr lang="en-IN" dirty="0"/>
          </a:p>
        </p:txBody>
      </p:sp>
      <p:pic>
        <p:nvPicPr>
          <p:cNvPr id="6" name="Picture 5" descr="Graphical user interface&#10;&#10;Description automatically generated">
            <a:extLst>
              <a:ext uri="{FF2B5EF4-FFF2-40B4-BE49-F238E27FC236}">
                <a16:creationId xmlns:a16="http://schemas.microsoft.com/office/drawing/2014/main" id="{E1040706-FC2A-E398-EA11-D769F13F9567}"/>
              </a:ext>
            </a:extLst>
          </p:cNvPr>
          <p:cNvPicPr>
            <a:picLocks noChangeAspect="1"/>
          </p:cNvPicPr>
          <p:nvPr/>
        </p:nvPicPr>
        <p:blipFill rotWithShape="1">
          <a:blip r:embed="rId3"/>
          <a:srcRect l="32046" t="16751" r="22158" b="25216"/>
          <a:stretch/>
        </p:blipFill>
        <p:spPr>
          <a:xfrm>
            <a:off x="7512226" y="2432482"/>
            <a:ext cx="4250687" cy="3483409"/>
          </a:xfrm>
          <a:prstGeom prst="rect">
            <a:avLst/>
          </a:prstGeom>
        </p:spPr>
      </p:pic>
    </p:spTree>
    <p:extLst>
      <p:ext uri="{BB962C8B-B14F-4D97-AF65-F5344CB8AC3E}">
        <p14:creationId xmlns:p14="http://schemas.microsoft.com/office/powerpoint/2010/main" val="1342677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9875297F-EA62-65BE-6A6B-DBF3B9714DF7}"/>
              </a:ext>
            </a:extLst>
          </p:cNvPr>
          <p:cNvPicPr>
            <a:picLocks noChangeAspect="1"/>
          </p:cNvPicPr>
          <p:nvPr/>
        </p:nvPicPr>
        <p:blipFill rotWithShape="1">
          <a:blip r:embed="rId2"/>
          <a:srcRect l="9277" t="30713" r="42707" b="8059"/>
          <a:stretch/>
        </p:blipFill>
        <p:spPr>
          <a:xfrm>
            <a:off x="192567" y="1009357"/>
            <a:ext cx="3875511" cy="2738969"/>
          </a:xfrm>
          <a:prstGeom prst="rect">
            <a:avLst/>
          </a:prstGeom>
        </p:spPr>
      </p:pic>
      <p:sp>
        <p:nvSpPr>
          <p:cNvPr id="4" name="TextBox 3">
            <a:extLst>
              <a:ext uri="{FF2B5EF4-FFF2-40B4-BE49-F238E27FC236}">
                <a16:creationId xmlns:a16="http://schemas.microsoft.com/office/drawing/2014/main" id="{DF15E116-E5A7-F58D-FFCA-F62A47758E7E}"/>
              </a:ext>
            </a:extLst>
          </p:cNvPr>
          <p:cNvSpPr txBox="1"/>
          <p:nvPr/>
        </p:nvSpPr>
        <p:spPr>
          <a:xfrm>
            <a:off x="550718" y="86328"/>
            <a:ext cx="11090564" cy="923330"/>
          </a:xfrm>
          <a:prstGeom prst="rect">
            <a:avLst/>
          </a:prstGeom>
          <a:noFill/>
        </p:spPr>
        <p:txBody>
          <a:bodyPr wrap="square" rtlCol="0">
            <a:spAutoFit/>
          </a:bodyPr>
          <a:lstStyle/>
          <a:p>
            <a:pPr marL="342900" indent="-342900">
              <a:buAutoNum type="arabicPeriod"/>
            </a:pPr>
            <a:r>
              <a:rPr lang="en-US" dirty="0"/>
              <a:t>On using all Hints an error message gets displayed : NO HINTS LEFT</a:t>
            </a:r>
          </a:p>
          <a:p>
            <a:pPr marL="342900" indent="-342900">
              <a:buAutoNum type="arabicPeriod"/>
            </a:pPr>
            <a:r>
              <a:rPr lang="en-US" dirty="0"/>
              <a:t>On entering wrong answers in the sub grid by not following instructions, an error message gets displayed.</a:t>
            </a:r>
          </a:p>
          <a:p>
            <a:pPr marL="342900" indent="-342900">
              <a:buAutoNum type="arabicPeriod"/>
            </a:pPr>
            <a:r>
              <a:rPr lang="en-IN" dirty="0"/>
              <a:t>Error Messages based on Invalid Value, Invalid Position, changing fixed value</a:t>
            </a:r>
          </a:p>
        </p:txBody>
      </p:sp>
      <p:pic>
        <p:nvPicPr>
          <p:cNvPr id="6" name="Picture 5" descr="Graphical user interface&#10;&#10;Description automatically generated">
            <a:extLst>
              <a:ext uri="{FF2B5EF4-FFF2-40B4-BE49-F238E27FC236}">
                <a16:creationId xmlns:a16="http://schemas.microsoft.com/office/drawing/2014/main" id="{D7B47026-6BFD-CB2E-8636-EA0C3FDD39B9}"/>
              </a:ext>
            </a:extLst>
          </p:cNvPr>
          <p:cNvPicPr>
            <a:picLocks noChangeAspect="1"/>
          </p:cNvPicPr>
          <p:nvPr/>
        </p:nvPicPr>
        <p:blipFill rotWithShape="1">
          <a:blip r:embed="rId3"/>
          <a:srcRect l="7404" t="28099" r="50951" b="8261"/>
          <a:stretch/>
        </p:blipFill>
        <p:spPr>
          <a:xfrm>
            <a:off x="4230190" y="1009658"/>
            <a:ext cx="3875511" cy="2738366"/>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7819AB93-D7A8-858E-0E06-8497739479EE}"/>
              </a:ext>
            </a:extLst>
          </p:cNvPr>
          <p:cNvPicPr>
            <a:picLocks noChangeAspect="1"/>
          </p:cNvPicPr>
          <p:nvPr/>
        </p:nvPicPr>
        <p:blipFill rotWithShape="1">
          <a:blip r:embed="rId4"/>
          <a:srcRect l="8174" t="26827" r="44422" b="6474"/>
          <a:stretch/>
        </p:blipFill>
        <p:spPr>
          <a:xfrm>
            <a:off x="8284777" y="1009658"/>
            <a:ext cx="3714656" cy="2738366"/>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D262952-3711-E6CC-0748-9CA630D1700D}"/>
              </a:ext>
            </a:extLst>
          </p:cNvPr>
          <p:cNvPicPr>
            <a:picLocks noChangeAspect="1"/>
          </p:cNvPicPr>
          <p:nvPr/>
        </p:nvPicPr>
        <p:blipFill rotWithShape="1">
          <a:blip r:embed="rId5"/>
          <a:srcRect l="8173" t="27683" r="46827" b="13999"/>
          <a:stretch/>
        </p:blipFill>
        <p:spPr>
          <a:xfrm>
            <a:off x="1117096" y="3862361"/>
            <a:ext cx="4228627" cy="2995640"/>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E3D81BA-0B4A-BEE2-688E-785F76D88C56}"/>
              </a:ext>
            </a:extLst>
          </p:cNvPr>
          <p:cNvPicPr>
            <a:picLocks noChangeAspect="1"/>
          </p:cNvPicPr>
          <p:nvPr/>
        </p:nvPicPr>
        <p:blipFill rotWithShape="1">
          <a:blip r:embed="rId6"/>
          <a:srcRect l="7500" t="27339" r="45673" b="13657"/>
          <a:stretch/>
        </p:blipFill>
        <p:spPr>
          <a:xfrm>
            <a:off x="6237444" y="3862360"/>
            <a:ext cx="4228627" cy="2995640"/>
          </a:xfrm>
          <a:prstGeom prst="rect">
            <a:avLst/>
          </a:prstGeom>
        </p:spPr>
      </p:pic>
    </p:spTree>
    <p:extLst>
      <p:ext uri="{BB962C8B-B14F-4D97-AF65-F5344CB8AC3E}">
        <p14:creationId xmlns:p14="http://schemas.microsoft.com/office/powerpoint/2010/main" val="379524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10;&#10;Description automatically generated">
            <a:extLst>
              <a:ext uri="{FF2B5EF4-FFF2-40B4-BE49-F238E27FC236}">
                <a16:creationId xmlns:a16="http://schemas.microsoft.com/office/drawing/2014/main" id="{802E782A-4A8E-AC03-54EF-54514E34A4DE}"/>
              </a:ext>
            </a:extLst>
          </p:cNvPr>
          <p:cNvPicPr>
            <a:picLocks noChangeAspect="1"/>
          </p:cNvPicPr>
          <p:nvPr/>
        </p:nvPicPr>
        <p:blipFill rotWithShape="1">
          <a:blip r:embed="rId2"/>
          <a:srcRect l="813" t="6852" r="21303" b="12913"/>
          <a:stretch/>
        </p:blipFill>
        <p:spPr>
          <a:xfrm>
            <a:off x="1116037" y="1083212"/>
            <a:ext cx="10156873" cy="5332225"/>
          </a:xfrm>
          <a:prstGeom prst="rect">
            <a:avLst/>
          </a:prstGeom>
        </p:spPr>
      </p:pic>
      <p:sp>
        <p:nvSpPr>
          <p:cNvPr id="11" name="TextBox 10">
            <a:extLst>
              <a:ext uri="{FF2B5EF4-FFF2-40B4-BE49-F238E27FC236}">
                <a16:creationId xmlns:a16="http://schemas.microsoft.com/office/drawing/2014/main" id="{AC03A6A6-7F74-D88B-0376-C30FEB2E4E70}"/>
              </a:ext>
            </a:extLst>
          </p:cNvPr>
          <p:cNvSpPr txBox="1"/>
          <p:nvPr/>
        </p:nvSpPr>
        <p:spPr>
          <a:xfrm>
            <a:off x="464127" y="597308"/>
            <a:ext cx="11263745" cy="369332"/>
          </a:xfrm>
          <a:prstGeom prst="rect">
            <a:avLst/>
          </a:prstGeom>
          <a:noFill/>
        </p:spPr>
        <p:txBody>
          <a:bodyPr wrap="square" rtlCol="0">
            <a:spAutoFit/>
          </a:bodyPr>
          <a:lstStyle/>
          <a:p>
            <a:r>
              <a:rPr lang="en-US" dirty="0"/>
              <a:t>You can either use hints or choose to play till the end. This is how Sudoku ends</a:t>
            </a:r>
            <a:endParaRPr lang="en-IN" dirty="0"/>
          </a:p>
        </p:txBody>
      </p:sp>
    </p:spTree>
    <p:extLst>
      <p:ext uri="{BB962C8B-B14F-4D97-AF65-F5344CB8AC3E}">
        <p14:creationId xmlns:p14="http://schemas.microsoft.com/office/powerpoint/2010/main" val="3643855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FC596CA-3CF7-2436-2421-039912FEED26}"/>
              </a:ext>
            </a:extLst>
          </p:cNvPr>
          <p:cNvPicPr>
            <a:picLocks noChangeAspect="1"/>
          </p:cNvPicPr>
          <p:nvPr/>
        </p:nvPicPr>
        <p:blipFill rotWithShape="1">
          <a:blip r:embed="rId2"/>
          <a:srcRect l="3181" t="5231" r="45568" b="7656"/>
          <a:stretch/>
        </p:blipFill>
        <p:spPr>
          <a:xfrm>
            <a:off x="138546" y="886691"/>
            <a:ext cx="5791737" cy="5203391"/>
          </a:xfrm>
          <a:prstGeom prst="rect">
            <a:avLst/>
          </a:prstGeom>
        </p:spPr>
      </p:pic>
      <p:pic>
        <p:nvPicPr>
          <p:cNvPr id="5" name="Picture 4" descr="Graphical user interface&#10;&#10;Description automatically generated with low confidence">
            <a:extLst>
              <a:ext uri="{FF2B5EF4-FFF2-40B4-BE49-F238E27FC236}">
                <a16:creationId xmlns:a16="http://schemas.microsoft.com/office/drawing/2014/main" id="{FF34FC05-30DD-3D1D-E9FE-DD079BF5E24D}"/>
              </a:ext>
            </a:extLst>
          </p:cNvPr>
          <p:cNvPicPr>
            <a:picLocks noChangeAspect="1"/>
          </p:cNvPicPr>
          <p:nvPr/>
        </p:nvPicPr>
        <p:blipFill rotWithShape="1">
          <a:blip r:embed="rId3"/>
          <a:srcRect l="2860" t="4861" r="47140" b="8025"/>
          <a:stretch/>
        </p:blipFill>
        <p:spPr>
          <a:xfrm>
            <a:off x="6096000" y="886691"/>
            <a:ext cx="5957454" cy="5203391"/>
          </a:xfrm>
          <a:prstGeom prst="rect">
            <a:avLst/>
          </a:prstGeom>
        </p:spPr>
      </p:pic>
      <p:sp>
        <p:nvSpPr>
          <p:cNvPr id="6" name="TextBox 5">
            <a:extLst>
              <a:ext uri="{FF2B5EF4-FFF2-40B4-BE49-F238E27FC236}">
                <a16:creationId xmlns:a16="http://schemas.microsoft.com/office/drawing/2014/main" id="{9C9F00FE-8B87-7842-D9E6-D3B44F929C27}"/>
              </a:ext>
            </a:extLst>
          </p:cNvPr>
          <p:cNvSpPr txBox="1"/>
          <p:nvPr/>
        </p:nvSpPr>
        <p:spPr>
          <a:xfrm>
            <a:off x="526473" y="138545"/>
            <a:ext cx="11333018" cy="646331"/>
          </a:xfrm>
          <a:prstGeom prst="rect">
            <a:avLst/>
          </a:prstGeom>
          <a:noFill/>
        </p:spPr>
        <p:txBody>
          <a:bodyPr wrap="square" rtlCol="0">
            <a:spAutoFit/>
          </a:bodyPr>
          <a:lstStyle/>
          <a:p>
            <a:r>
              <a:rPr lang="en-US" dirty="0"/>
              <a:t>This is how a 9*9 grid looks . In order to Quit, you can press -2 and it will end the game with the final answer grid displayed. </a:t>
            </a:r>
            <a:endParaRPr lang="en-IN" dirty="0"/>
          </a:p>
        </p:txBody>
      </p:sp>
    </p:spTree>
    <p:extLst>
      <p:ext uri="{BB962C8B-B14F-4D97-AF65-F5344CB8AC3E}">
        <p14:creationId xmlns:p14="http://schemas.microsoft.com/office/powerpoint/2010/main" val="199299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and a stack of books&#10;&#10;Description automatically generated with low confidence">
            <a:extLst>
              <a:ext uri="{FF2B5EF4-FFF2-40B4-BE49-F238E27FC236}">
                <a16:creationId xmlns:a16="http://schemas.microsoft.com/office/drawing/2014/main" id="{07AFBB18-509F-5CC4-A115-99ABBC42E669}"/>
              </a:ext>
            </a:extLst>
          </p:cNvPr>
          <p:cNvPicPr>
            <a:picLocks noChangeAspect="1"/>
          </p:cNvPicPr>
          <p:nvPr/>
        </p:nvPicPr>
        <p:blipFill>
          <a:blip r:embed="rId2"/>
          <a:stretch>
            <a:fillRect/>
          </a:stretch>
        </p:blipFill>
        <p:spPr>
          <a:xfrm>
            <a:off x="0" y="0"/>
            <a:ext cx="12192000" cy="6525492"/>
          </a:xfrm>
          <a:prstGeom prst="rect">
            <a:avLst/>
          </a:prstGeom>
        </p:spPr>
      </p:pic>
      <p:sp>
        <p:nvSpPr>
          <p:cNvPr id="2" name="Title 1">
            <a:extLst>
              <a:ext uri="{FF2B5EF4-FFF2-40B4-BE49-F238E27FC236}">
                <a16:creationId xmlns:a16="http://schemas.microsoft.com/office/drawing/2014/main" id="{7F93593D-5C2F-47BE-5EE9-F0A4C751FC0A}"/>
              </a:ext>
            </a:extLst>
          </p:cNvPr>
          <p:cNvSpPr>
            <a:spLocks noGrp="1"/>
          </p:cNvSpPr>
          <p:nvPr>
            <p:ph type="title"/>
          </p:nvPr>
        </p:nvSpPr>
        <p:spPr/>
        <p:txBody>
          <a:bodyPr/>
          <a:lstStyle/>
          <a:p>
            <a:pPr algn="r"/>
            <a:r>
              <a:rPr lang="en-US" dirty="0"/>
              <a:t>BIBLIOGRAPHY</a:t>
            </a:r>
            <a:endParaRPr lang="en-IN" dirty="0"/>
          </a:p>
        </p:txBody>
      </p:sp>
      <p:sp>
        <p:nvSpPr>
          <p:cNvPr id="6" name="TextBox 5">
            <a:extLst>
              <a:ext uri="{FF2B5EF4-FFF2-40B4-BE49-F238E27FC236}">
                <a16:creationId xmlns:a16="http://schemas.microsoft.com/office/drawing/2014/main" id="{D82BFC61-6158-B7C7-8F61-F31F61B95554}"/>
              </a:ext>
            </a:extLst>
          </p:cNvPr>
          <p:cNvSpPr txBox="1"/>
          <p:nvPr/>
        </p:nvSpPr>
        <p:spPr>
          <a:xfrm>
            <a:off x="6096000" y="1898073"/>
            <a:ext cx="4585855" cy="1231106"/>
          </a:xfrm>
          <a:prstGeom prst="rect">
            <a:avLst/>
          </a:prstGeom>
          <a:noFill/>
        </p:spPr>
        <p:txBody>
          <a:bodyPr wrap="square" rtlCol="0">
            <a:spAutoFit/>
          </a:bodyPr>
          <a:lstStyle/>
          <a:p>
            <a:pPr>
              <a:buFont typeface="Arial" panose="020B0604020202020204" pitchFamily="34" charset="0"/>
              <a:buChar char="•"/>
            </a:pPr>
            <a:r>
              <a:rPr lang="en-IN" sz="2800" dirty="0">
                <a:hlinkClick r:id="rId3"/>
              </a:rPr>
              <a:t>https://www.youtube.com</a:t>
            </a:r>
            <a:endParaRPr lang="en-IN" sz="2800" dirty="0"/>
          </a:p>
          <a:p>
            <a:pPr>
              <a:buFont typeface="Arial" panose="020B0604020202020204" pitchFamily="34" charset="0"/>
              <a:buChar char="•"/>
            </a:pPr>
            <a:r>
              <a:rPr lang="en-IN" sz="2800" dirty="0">
                <a:hlinkClick r:id="rId4"/>
              </a:rPr>
              <a:t>https://www.google.co.in</a:t>
            </a:r>
            <a:endParaRPr lang="en-IN" sz="2800" dirty="0"/>
          </a:p>
          <a:p>
            <a:endParaRPr lang="en-IN" dirty="0"/>
          </a:p>
        </p:txBody>
      </p:sp>
    </p:spTree>
    <p:extLst>
      <p:ext uri="{BB962C8B-B14F-4D97-AF65-F5344CB8AC3E}">
        <p14:creationId xmlns:p14="http://schemas.microsoft.com/office/powerpoint/2010/main" val="814194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A0F37DE-468B-03EB-E779-61C41D2D8F36}"/>
              </a:ext>
            </a:extLst>
          </p:cNvPr>
          <p:cNvPicPr>
            <a:picLocks noChangeAspect="1"/>
          </p:cNvPicPr>
          <p:nvPr/>
        </p:nvPicPr>
        <p:blipFill rotWithShape="1">
          <a:blip r:embed="rId2"/>
          <a:srcRect l="15776" r="17861" b="16019"/>
          <a:stretch/>
        </p:blipFill>
        <p:spPr>
          <a:xfrm>
            <a:off x="0" y="0"/>
            <a:ext cx="12191999" cy="6456218"/>
          </a:xfrm>
          <a:prstGeom prst="rect">
            <a:avLst/>
          </a:prstGeom>
        </p:spPr>
      </p:pic>
    </p:spTree>
    <p:extLst>
      <p:ext uri="{BB962C8B-B14F-4D97-AF65-F5344CB8AC3E}">
        <p14:creationId xmlns:p14="http://schemas.microsoft.com/office/powerpoint/2010/main" val="34315995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8946-3AB3-DABB-6AC0-54A492B2D5DE}"/>
              </a:ext>
            </a:extLst>
          </p:cNvPr>
          <p:cNvSpPr>
            <a:spLocks noGrp="1"/>
          </p:cNvSpPr>
          <p:nvPr>
            <p:ph type="title"/>
          </p:nvPr>
        </p:nvSpPr>
        <p:spPr/>
        <p:txBody>
          <a:bodyPr/>
          <a:lstStyle/>
          <a:p>
            <a:r>
              <a:rPr lang="en-US" dirty="0"/>
              <a:t>INDEX</a:t>
            </a:r>
          </a:p>
        </p:txBody>
      </p:sp>
      <p:graphicFrame>
        <p:nvGraphicFramePr>
          <p:cNvPr id="4" name="Table 4">
            <a:extLst>
              <a:ext uri="{FF2B5EF4-FFF2-40B4-BE49-F238E27FC236}">
                <a16:creationId xmlns:a16="http://schemas.microsoft.com/office/drawing/2014/main" id="{6DB31A6D-C3DD-C72C-8831-51F9EAA98AE2}"/>
              </a:ext>
            </a:extLst>
          </p:cNvPr>
          <p:cNvGraphicFramePr>
            <a:graphicFrameLocks noGrp="1"/>
          </p:cNvGraphicFramePr>
          <p:nvPr>
            <p:ph idx="1"/>
            <p:extLst>
              <p:ext uri="{D42A27DB-BD31-4B8C-83A1-F6EECF244321}">
                <p14:modId xmlns:p14="http://schemas.microsoft.com/office/powerpoint/2010/main" val="2751184050"/>
              </p:ext>
            </p:extLst>
          </p:nvPr>
        </p:nvGraphicFramePr>
        <p:xfrm>
          <a:off x="1096963" y="2121762"/>
          <a:ext cx="9079169" cy="3737496"/>
        </p:xfrm>
        <a:graphic>
          <a:graphicData uri="http://schemas.openxmlformats.org/drawingml/2006/table">
            <a:tbl>
              <a:tblPr firstRow="1" bandRow="1">
                <a:tableStyleId>{073A0DAA-6AF3-43AB-8588-CEC1D06C72B9}</a:tableStyleId>
              </a:tblPr>
              <a:tblGrid>
                <a:gridCol w="1719580">
                  <a:extLst>
                    <a:ext uri="{9D8B030D-6E8A-4147-A177-3AD203B41FA5}">
                      <a16:colId xmlns:a16="http://schemas.microsoft.com/office/drawing/2014/main" val="2116085907"/>
                    </a:ext>
                  </a:extLst>
                </a:gridCol>
                <a:gridCol w="7359589">
                  <a:extLst>
                    <a:ext uri="{9D8B030D-6E8A-4147-A177-3AD203B41FA5}">
                      <a16:colId xmlns:a16="http://schemas.microsoft.com/office/drawing/2014/main" val="1155746795"/>
                    </a:ext>
                  </a:extLst>
                </a:gridCol>
              </a:tblGrid>
              <a:tr h="533928">
                <a:tc>
                  <a:txBody>
                    <a:bodyPr/>
                    <a:lstStyle/>
                    <a:p>
                      <a:r>
                        <a:rPr lang="en-US" sz="2400" dirty="0"/>
                        <a:t>SERIAL NO.</a:t>
                      </a:r>
                    </a:p>
                  </a:txBody>
                  <a:tcPr/>
                </a:tc>
                <a:tc>
                  <a:txBody>
                    <a:bodyPr/>
                    <a:lstStyle/>
                    <a:p>
                      <a:r>
                        <a:rPr lang="en-US" sz="2400" dirty="0"/>
                        <a:t>TOPICS COVERDED IN THE PROJECT</a:t>
                      </a:r>
                    </a:p>
                  </a:txBody>
                  <a:tcPr/>
                </a:tc>
                <a:extLst>
                  <a:ext uri="{0D108BD9-81ED-4DB2-BD59-A6C34878D82A}">
                    <a16:rowId xmlns:a16="http://schemas.microsoft.com/office/drawing/2014/main" val="417991458"/>
                  </a:ext>
                </a:extLst>
              </a:tr>
              <a:tr h="533928">
                <a:tc>
                  <a:txBody>
                    <a:bodyPr/>
                    <a:lstStyle/>
                    <a:p>
                      <a:r>
                        <a:rPr lang="en-US"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Operators, Loops, If else and Switch case</a:t>
                      </a:r>
                      <a:endParaRPr lang="en-IN" dirty="0"/>
                    </a:p>
                  </a:txBody>
                  <a:tcPr/>
                </a:tc>
                <a:extLst>
                  <a:ext uri="{0D108BD9-81ED-4DB2-BD59-A6C34878D82A}">
                    <a16:rowId xmlns:a16="http://schemas.microsoft.com/office/drawing/2014/main" val="1820538310"/>
                  </a:ext>
                </a:extLst>
              </a:tr>
              <a:tr h="533928">
                <a:tc>
                  <a:txBody>
                    <a:bodyPr/>
                    <a:lstStyle/>
                    <a:p>
                      <a:r>
                        <a:rPr lang="en-US" dirty="0"/>
                        <a:t>          2</a:t>
                      </a:r>
                    </a:p>
                  </a:txBody>
                  <a:tcPr/>
                </a:tc>
                <a:tc>
                  <a:txBody>
                    <a:bodyPr/>
                    <a:lstStyle/>
                    <a:p>
                      <a:r>
                        <a:rPr lang="en-US" dirty="0"/>
                        <a:t>Arrays</a:t>
                      </a:r>
                    </a:p>
                  </a:txBody>
                  <a:tcPr/>
                </a:tc>
                <a:extLst>
                  <a:ext uri="{0D108BD9-81ED-4DB2-BD59-A6C34878D82A}">
                    <a16:rowId xmlns:a16="http://schemas.microsoft.com/office/drawing/2014/main" val="3158482715"/>
                  </a:ext>
                </a:extLst>
              </a:tr>
              <a:tr h="533928">
                <a:tc>
                  <a:txBody>
                    <a:bodyPr/>
                    <a:lstStyle/>
                    <a:p>
                      <a:r>
                        <a:rPr lang="en-US" dirty="0"/>
                        <a:t>          3</a:t>
                      </a:r>
                    </a:p>
                  </a:txBody>
                  <a:tcPr/>
                </a:tc>
                <a:tc>
                  <a:txBody>
                    <a:bodyPr/>
                    <a:lstStyle/>
                    <a:p>
                      <a:r>
                        <a:rPr lang="en-US" dirty="0"/>
                        <a:t>Functions</a:t>
                      </a:r>
                    </a:p>
                  </a:txBody>
                  <a:tcPr/>
                </a:tc>
                <a:extLst>
                  <a:ext uri="{0D108BD9-81ED-4DB2-BD59-A6C34878D82A}">
                    <a16:rowId xmlns:a16="http://schemas.microsoft.com/office/drawing/2014/main" val="3700519911"/>
                  </a:ext>
                </a:extLst>
              </a:tr>
              <a:tr h="533928">
                <a:tc>
                  <a:txBody>
                    <a:bodyPr/>
                    <a:lstStyle/>
                    <a:p>
                      <a:r>
                        <a:rPr lang="en-US" dirty="0"/>
                        <a:t>          4</a:t>
                      </a:r>
                    </a:p>
                  </a:txBody>
                  <a:tcPr/>
                </a:tc>
                <a:tc>
                  <a:txBody>
                    <a:bodyPr/>
                    <a:lstStyle/>
                    <a:p>
                      <a:r>
                        <a:rPr lang="en-US" dirty="0"/>
                        <a:t>Pointers And Structures</a:t>
                      </a:r>
                    </a:p>
                  </a:txBody>
                  <a:tcPr/>
                </a:tc>
                <a:extLst>
                  <a:ext uri="{0D108BD9-81ED-4DB2-BD59-A6C34878D82A}">
                    <a16:rowId xmlns:a16="http://schemas.microsoft.com/office/drawing/2014/main" val="2822803948"/>
                  </a:ext>
                </a:extLst>
              </a:tr>
              <a:tr h="533928">
                <a:tc>
                  <a:txBody>
                    <a:bodyPr/>
                    <a:lstStyle/>
                    <a:p>
                      <a:r>
                        <a:rPr lang="en-US" dirty="0"/>
                        <a:t>          5</a:t>
                      </a:r>
                    </a:p>
                  </a:txBody>
                  <a:tcPr/>
                </a:tc>
                <a:tc>
                  <a:txBody>
                    <a:bodyPr/>
                    <a:lstStyle/>
                    <a:p>
                      <a:r>
                        <a:rPr lang="en-US" dirty="0"/>
                        <a:t>File modes</a:t>
                      </a:r>
                    </a:p>
                  </a:txBody>
                  <a:tcPr/>
                </a:tc>
                <a:extLst>
                  <a:ext uri="{0D108BD9-81ED-4DB2-BD59-A6C34878D82A}">
                    <a16:rowId xmlns:a16="http://schemas.microsoft.com/office/drawing/2014/main" val="3126363086"/>
                  </a:ext>
                </a:extLst>
              </a:tr>
              <a:tr h="533928">
                <a:tc>
                  <a:txBody>
                    <a:bodyPr/>
                    <a:lstStyle/>
                    <a:p>
                      <a:r>
                        <a:rPr lang="en-US" dirty="0"/>
                        <a:t>          6</a:t>
                      </a:r>
                    </a:p>
                  </a:txBody>
                  <a:tcPr/>
                </a:tc>
                <a:tc>
                  <a:txBody>
                    <a:bodyPr/>
                    <a:lstStyle/>
                    <a:p>
                      <a:r>
                        <a:rPr lang="en-US" dirty="0"/>
                        <a:t>Header Files</a:t>
                      </a:r>
                    </a:p>
                  </a:txBody>
                  <a:tcPr/>
                </a:tc>
                <a:extLst>
                  <a:ext uri="{0D108BD9-81ED-4DB2-BD59-A6C34878D82A}">
                    <a16:rowId xmlns:a16="http://schemas.microsoft.com/office/drawing/2014/main" val="3078552878"/>
                  </a:ext>
                </a:extLst>
              </a:tr>
            </a:tbl>
          </a:graphicData>
        </a:graphic>
      </p:graphicFrame>
    </p:spTree>
    <p:extLst>
      <p:ext uri="{BB962C8B-B14F-4D97-AF65-F5344CB8AC3E}">
        <p14:creationId xmlns:p14="http://schemas.microsoft.com/office/powerpoint/2010/main" val="113704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aun Banega Crorepati (2020-2021 season) | Who Wants To Be A Millionaire  Wiki | Fandom">
            <a:extLst>
              <a:ext uri="{FF2B5EF4-FFF2-40B4-BE49-F238E27FC236}">
                <a16:creationId xmlns:a16="http://schemas.microsoft.com/office/drawing/2014/main" id="{0F940B80-8210-79A5-6520-576D159E9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F6ECF8-3436-8E3F-034E-04C4D5B67D17}"/>
              </a:ext>
            </a:extLst>
          </p:cNvPr>
          <p:cNvSpPr txBox="1"/>
          <p:nvPr/>
        </p:nvSpPr>
        <p:spPr>
          <a:xfrm>
            <a:off x="4057095" y="5539666"/>
            <a:ext cx="5575176" cy="1015663"/>
          </a:xfrm>
          <a:prstGeom prst="rect">
            <a:avLst/>
          </a:prstGeom>
          <a:noFill/>
        </p:spPr>
        <p:txBody>
          <a:bodyPr wrap="square" rtlCol="0">
            <a:spAutoFit/>
          </a:bodyPr>
          <a:lstStyle/>
          <a:p>
            <a:r>
              <a:rPr lang="en-US" sz="6000" b="1" dirty="0">
                <a:solidFill>
                  <a:schemeClr val="bg1"/>
                </a:solidFill>
              </a:rPr>
              <a:t> LETS BEGIN</a:t>
            </a:r>
          </a:p>
        </p:txBody>
      </p:sp>
    </p:spTree>
    <p:extLst>
      <p:ext uri="{BB962C8B-B14F-4D97-AF65-F5344CB8AC3E}">
        <p14:creationId xmlns:p14="http://schemas.microsoft.com/office/powerpoint/2010/main" val="83488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9841-6B21-1C27-CAE6-07830B546139}"/>
              </a:ext>
            </a:extLst>
          </p:cNvPr>
          <p:cNvSpPr>
            <a:spLocks noGrp="1"/>
          </p:cNvSpPr>
          <p:nvPr>
            <p:ph type="title"/>
          </p:nvPr>
        </p:nvSpPr>
        <p:spPr/>
        <p:txBody>
          <a:bodyPr/>
          <a:lstStyle/>
          <a:p>
            <a:r>
              <a:rPr lang="en-IN" dirty="0"/>
              <a:t>Operators, Loops, If-else &amp; Switch</a:t>
            </a:r>
          </a:p>
        </p:txBody>
      </p:sp>
      <p:pic>
        <p:nvPicPr>
          <p:cNvPr id="5" name="Content Placeholder 4" descr="Graphical user interface, text, application&#10;&#10;Description automatically generated">
            <a:extLst>
              <a:ext uri="{FF2B5EF4-FFF2-40B4-BE49-F238E27FC236}">
                <a16:creationId xmlns:a16="http://schemas.microsoft.com/office/drawing/2014/main" id="{4E25B330-87CB-3483-7950-72208C716C6D}"/>
              </a:ext>
            </a:extLst>
          </p:cNvPr>
          <p:cNvPicPr>
            <a:picLocks noGrp="1" noChangeAspect="1"/>
          </p:cNvPicPr>
          <p:nvPr>
            <p:ph idx="1"/>
          </p:nvPr>
        </p:nvPicPr>
        <p:blipFill rotWithShape="1">
          <a:blip r:embed="rId2"/>
          <a:srcRect l="8954" t="15780" r="18756" b="28784"/>
          <a:stretch/>
        </p:blipFill>
        <p:spPr>
          <a:xfrm>
            <a:off x="3505200" y="1978141"/>
            <a:ext cx="8686800" cy="4416538"/>
          </a:xfrm>
          <a:ln w="28575">
            <a:solidFill>
              <a:schemeClr val="tx1"/>
            </a:solidFill>
          </a:ln>
        </p:spPr>
      </p:pic>
      <p:sp>
        <p:nvSpPr>
          <p:cNvPr id="6" name="TextBox 5">
            <a:extLst>
              <a:ext uri="{FF2B5EF4-FFF2-40B4-BE49-F238E27FC236}">
                <a16:creationId xmlns:a16="http://schemas.microsoft.com/office/drawing/2014/main" id="{10F663F7-373C-F66B-EE35-DACCC81C36E0}"/>
              </a:ext>
            </a:extLst>
          </p:cNvPr>
          <p:cNvSpPr txBox="1"/>
          <p:nvPr/>
        </p:nvSpPr>
        <p:spPr>
          <a:xfrm>
            <a:off x="0" y="1870364"/>
            <a:ext cx="3505200" cy="4524315"/>
          </a:xfrm>
          <a:prstGeom prst="rect">
            <a:avLst/>
          </a:prstGeom>
          <a:noFill/>
        </p:spPr>
        <p:txBody>
          <a:bodyPr wrap="square" rtlCol="0">
            <a:spAutoFit/>
          </a:bodyPr>
          <a:lstStyle/>
          <a:p>
            <a:pPr marL="285750" indent="-285750">
              <a:buFont typeface="Arial" panose="020B0604020202020204" pitchFamily="34" charset="0"/>
              <a:buChar char="•"/>
            </a:pPr>
            <a:r>
              <a:rPr lang="en-IN" b="1" u="sng" dirty="0"/>
              <a:t>Operators</a:t>
            </a:r>
            <a:r>
              <a:rPr lang="en-IN" dirty="0"/>
              <a:t> used :</a:t>
            </a:r>
            <a:r>
              <a:rPr lang="en-IN" b="1" dirty="0"/>
              <a:t>Assignment, Logical, Arithmetic, Unary, Relational</a:t>
            </a:r>
            <a:endParaRPr lang="en-IN" b="1" u="sng" dirty="0"/>
          </a:p>
          <a:p>
            <a:pPr marL="285750" indent="-285750">
              <a:buFont typeface="Arial" panose="020B0604020202020204" pitchFamily="34" charset="0"/>
              <a:buChar char="•"/>
            </a:pPr>
            <a:r>
              <a:rPr lang="en-IN" b="1" u="sng" dirty="0"/>
              <a:t>If else</a:t>
            </a:r>
            <a:r>
              <a:rPr lang="en-IN" b="1" dirty="0"/>
              <a:t> </a:t>
            </a:r>
            <a:r>
              <a:rPr lang="en-IN" dirty="0"/>
              <a:t>used for setting conditions such as to in </a:t>
            </a:r>
            <a:r>
              <a:rPr lang="en-IN" b="1" dirty="0"/>
              <a:t>usage of </a:t>
            </a:r>
            <a:r>
              <a:rPr lang="en-IN" b="1" dirty="0" err="1"/>
              <a:t>LifeLines</a:t>
            </a:r>
            <a:r>
              <a:rPr lang="en-IN" dirty="0"/>
              <a:t>, for </a:t>
            </a:r>
            <a:r>
              <a:rPr lang="en-IN" b="1" dirty="0"/>
              <a:t>error indications</a:t>
            </a:r>
            <a:r>
              <a:rPr lang="en-IN" dirty="0"/>
              <a:t>, for </a:t>
            </a:r>
            <a:r>
              <a:rPr lang="en-IN" b="1" dirty="0"/>
              <a:t>displaying correct or incorrect answers</a:t>
            </a:r>
            <a:r>
              <a:rPr lang="en-IN" dirty="0"/>
              <a:t>, selecting </a:t>
            </a:r>
            <a:r>
              <a:rPr lang="en-IN" b="1" dirty="0"/>
              <a:t>random Questions </a:t>
            </a:r>
            <a:r>
              <a:rPr lang="en-IN" dirty="0"/>
              <a:t>etc.</a:t>
            </a:r>
            <a:endParaRPr lang="en-IN" sz="2800" dirty="0"/>
          </a:p>
          <a:p>
            <a:pPr marL="285750" indent="-285750">
              <a:buFont typeface="Arial" panose="020B0604020202020204" pitchFamily="34" charset="0"/>
              <a:buChar char="•"/>
            </a:pPr>
            <a:r>
              <a:rPr lang="en-IN" b="1" u="sng" dirty="0"/>
              <a:t>For : </a:t>
            </a:r>
            <a:r>
              <a:rPr lang="en-IN" dirty="0"/>
              <a:t>in</a:t>
            </a:r>
            <a:r>
              <a:rPr lang="en-IN" b="1" dirty="0"/>
              <a:t> File Operations </a:t>
            </a:r>
            <a:r>
              <a:rPr lang="en-IN" dirty="0"/>
              <a:t>and inputting </a:t>
            </a:r>
            <a:r>
              <a:rPr lang="en-IN" b="1" dirty="0"/>
              <a:t>requisite questions</a:t>
            </a:r>
            <a:r>
              <a:rPr lang="en-IN" dirty="0"/>
              <a:t> to user.</a:t>
            </a:r>
          </a:p>
          <a:p>
            <a:pPr marL="285750" indent="-285750">
              <a:buFont typeface="Arial" panose="020B0604020202020204" pitchFamily="34" charset="0"/>
              <a:buChar char="•"/>
            </a:pPr>
            <a:r>
              <a:rPr lang="en-IN" b="1" u="sng" dirty="0"/>
              <a:t>Switch</a:t>
            </a:r>
            <a:r>
              <a:rPr lang="en-IN" dirty="0"/>
              <a:t> used for making </a:t>
            </a:r>
            <a:r>
              <a:rPr lang="en-IN" b="1" dirty="0"/>
              <a:t>4 Lifelines</a:t>
            </a:r>
            <a:r>
              <a:rPr lang="en-IN" dirty="0"/>
              <a:t> by putting in 4 different cases.</a:t>
            </a:r>
          </a:p>
        </p:txBody>
      </p:sp>
    </p:spTree>
    <p:extLst>
      <p:ext uri="{BB962C8B-B14F-4D97-AF65-F5344CB8AC3E}">
        <p14:creationId xmlns:p14="http://schemas.microsoft.com/office/powerpoint/2010/main" val="34342839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0507-E8E9-25DD-2DE2-C511FF0A2C19}"/>
              </a:ext>
            </a:extLst>
          </p:cNvPr>
          <p:cNvSpPr>
            <a:spLocks noGrp="1"/>
          </p:cNvSpPr>
          <p:nvPr>
            <p:ph type="title"/>
          </p:nvPr>
        </p:nvSpPr>
        <p:spPr/>
        <p:txBody>
          <a:bodyPr/>
          <a:lstStyle/>
          <a:p>
            <a:r>
              <a:rPr lang="en-IN" dirty="0"/>
              <a:t>Arrays</a:t>
            </a:r>
          </a:p>
        </p:txBody>
      </p:sp>
      <p:pic>
        <p:nvPicPr>
          <p:cNvPr id="5" name="Content Placeholder 4" descr="Graphical user interface, text&#10;&#10;Description automatically generated">
            <a:extLst>
              <a:ext uri="{FF2B5EF4-FFF2-40B4-BE49-F238E27FC236}">
                <a16:creationId xmlns:a16="http://schemas.microsoft.com/office/drawing/2014/main" id="{219B8288-8942-7806-1153-6747984C9B4C}"/>
              </a:ext>
            </a:extLst>
          </p:cNvPr>
          <p:cNvPicPr>
            <a:picLocks noGrp="1" noChangeAspect="1"/>
          </p:cNvPicPr>
          <p:nvPr>
            <p:ph idx="1"/>
          </p:nvPr>
        </p:nvPicPr>
        <p:blipFill rotWithShape="1">
          <a:blip r:embed="rId2"/>
          <a:srcRect l="6054" t="15411" r="39887" b="16436"/>
          <a:stretch/>
        </p:blipFill>
        <p:spPr>
          <a:xfrm>
            <a:off x="4378037" y="1967346"/>
            <a:ext cx="7802880" cy="4419600"/>
          </a:xfrm>
          <a:ln w="28575">
            <a:solidFill>
              <a:schemeClr val="tx1"/>
            </a:solidFill>
          </a:ln>
        </p:spPr>
      </p:pic>
      <p:sp>
        <p:nvSpPr>
          <p:cNvPr id="6" name="TextBox 5">
            <a:extLst>
              <a:ext uri="{FF2B5EF4-FFF2-40B4-BE49-F238E27FC236}">
                <a16:creationId xmlns:a16="http://schemas.microsoft.com/office/drawing/2014/main" id="{A96C04A9-1BCD-650E-3DE5-58AD3FFA30EB}"/>
              </a:ext>
            </a:extLst>
          </p:cNvPr>
          <p:cNvSpPr txBox="1"/>
          <p:nvPr/>
        </p:nvSpPr>
        <p:spPr>
          <a:xfrm>
            <a:off x="581890" y="2382982"/>
            <a:ext cx="3796147" cy="2862322"/>
          </a:xfrm>
          <a:prstGeom prst="rect">
            <a:avLst/>
          </a:prstGeom>
          <a:noFill/>
        </p:spPr>
        <p:txBody>
          <a:bodyPr wrap="square" rtlCol="0">
            <a:spAutoFit/>
          </a:bodyPr>
          <a:lstStyle/>
          <a:p>
            <a:pPr marL="285750" indent="-285750">
              <a:buFont typeface="Arial" panose="020B0604020202020204" pitchFamily="34" charset="0"/>
              <a:buChar char="•"/>
            </a:pPr>
            <a:r>
              <a:rPr lang="en-IN" b="1" dirty="0"/>
              <a:t>Arrays</a:t>
            </a:r>
            <a:r>
              <a:rPr lang="en-IN" dirty="0"/>
              <a:t> store </a:t>
            </a:r>
            <a:r>
              <a:rPr lang="en-IN" b="1" dirty="0"/>
              <a:t>Questions</a:t>
            </a:r>
            <a:r>
              <a:rPr lang="en-IN" dirty="0"/>
              <a:t> of the Quiz and </a:t>
            </a:r>
            <a:r>
              <a:rPr lang="en-IN" b="1" dirty="0"/>
              <a:t>Answers</a:t>
            </a:r>
            <a:r>
              <a:rPr lang="en-IN" dirty="0"/>
              <a:t> along, some </a:t>
            </a:r>
            <a:r>
              <a:rPr lang="en-IN" dirty="0" err="1"/>
              <a:t>LifeLines</a:t>
            </a:r>
            <a:r>
              <a:rPr lang="en-IN" dirty="0"/>
              <a:t> such as </a:t>
            </a:r>
            <a:r>
              <a:rPr lang="en-IN" b="1" dirty="0"/>
              <a:t>Audience Poll </a:t>
            </a:r>
            <a:r>
              <a:rPr lang="en-IN" dirty="0"/>
              <a:t>work mainly on it. </a:t>
            </a:r>
          </a:p>
          <a:p>
            <a:pPr marL="285750" indent="-285750">
              <a:buFont typeface="Arial" panose="020B0604020202020204" pitchFamily="34" charset="0"/>
              <a:buChar char="•"/>
            </a:pPr>
            <a:r>
              <a:rPr lang="en-IN" dirty="0"/>
              <a:t>It is further used in </a:t>
            </a:r>
            <a:r>
              <a:rPr lang="en-IN" b="1" dirty="0"/>
              <a:t>File handling </a:t>
            </a:r>
            <a:r>
              <a:rPr lang="en-IN" dirty="0"/>
              <a:t>Operations, creating File and used </a:t>
            </a:r>
            <a:r>
              <a:rPr lang="en-IN" b="1" dirty="0"/>
              <a:t>along If else </a:t>
            </a:r>
            <a:r>
              <a:rPr lang="en-IN" dirty="0"/>
              <a:t>conditions</a:t>
            </a:r>
            <a:r>
              <a:rPr lang="en-IN" sz="1400" dirty="0"/>
              <a:t>.</a:t>
            </a:r>
          </a:p>
          <a:p>
            <a:pPr marL="285750" indent="-285750">
              <a:buFont typeface="Arial" panose="020B0604020202020204" pitchFamily="34" charset="0"/>
              <a:buChar char="•"/>
            </a:pPr>
            <a:r>
              <a:rPr lang="en-IN" dirty="0"/>
              <a:t>It stores the personal details such as  </a:t>
            </a:r>
            <a:r>
              <a:rPr lang="en-IN" b="1" dirty="0"/>
              <a:t>name</a:t>
            </a:r>
            <a:r>
              <a:rPr lang="en-IN" dirty="0"/>
              <a:t> of user playing using Name array.</a:t>
            </a:r>
          </a:p>
        </p:txBody>
      </p:sp>
    </p:spTree>
    <p:extLst>
      <p:ext uri="{BB962C8B-B14F-4D97-AF65-F5344CB8AC3E}">
        <p14:creationId xmlns:p14="http://schemas.microsoft.com/office/powerpoint/2010/main" val="166188961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2FB2-18B6-97F4-7BBC-88F67E62D150}"/>
              </a:ext>
            </a:extLst>
          </p:cNvPr>
          <p:cNvSpPr>
            <a:spLocks noGrp="1"/>
          </p:cNvSpPr>
          <p:nvPr>
            <p:ph type="title"/>
          </p:nvPr>
        </p:nvSpPr>
        <p:spPr/>
        <p:txBody>
          <a:bodyPr/>
          <a:lstStyle/>
          <a:p>
            <a:r>
              <a:rPr lang="en-US" dirty="0"/>
              <a:t>Functions </a:t>
            </a:r>
            <a:endParaRPr lang="en-IN" dirty="0"/>
          </a:p>
        </p:txBody>
      </p:sp>
      <p:pic>
        <p:nvPicPr>
          <p:cNvPr id="9" name="Content Placeholder 8" descr="Graphical user interface, text, application&#10;&#10;Description automatically generated">
            <a:extLst>
              <a:ext uri="{FF2B5EF4-FFF2-40B4-BE49-F238E27FC236}">
                <a16:creationId xmlns:a16="http://schemas.microsoft.com/office/drawing/2014/main" id="{9395811C-597E-E605-0EF6-BC4B0187146C}"/>
              </a:ext>
            </a:extLst>
          </p:cNvPr>
          <p:cNvPicPr>
            <a:picLocks noGrp="1" noChangeAspect="1"/>
          </p:cNvPicPr>
          <p:nvPr>
            <p:ph idx="1"/>
          </p:nvPr>
        </p:nvPicPr>
        <p:blipFill rotWithShape="1">
          <a:blip r:embed="rId2"/>
          <a:srcRect l="4551" t="16183" r="16069" b="13488"/>
          <a:stretch/>
        </p:blipFill>
        <p:spPr>
          <a:xfrm>
            <a:off x="3948545" y="1951339"/>
            <a:ext cx="8243454" cy="4421752"/>
          </a:xfrm>
          <a:ln w="28575">
            <a:solidFill>
              <a:schemeClr val="tx1"/>
            </a:solidFill>
          </a:ln>
        </p:spPr>
      </p:pic>
      <p:sp>
        <p:nvSpPr>
          <p:cNvPr id="7" name="TextBox 6">
            <a:extLst>
              <a:ext uri="{FF2B5EF4-FFF2-40B4-BE49-F238E27FC236}">
                <a16:creationId xmlns:a16="http://schemas.microsoft.com/office/drawing/2014/main" id="{8C6F596D-748F-495E-4AC4-DEEF211C7FF6}"/>
              </a:ext>
            </a:extLst>
          </p:cNvPr>
          <p:cNvSpPr txBox="1"/>
          <p:nvPr/>
        </p:nvSpPr>
        <p:spPr>
          <a:xfrm>
            <a:off x="748144" y="2329979"/>
            <a:ext cx="3200401" cy="1477328"/>
          </a:xfrm>
          <a:prstGeom prst="rect">
            <a:avLst/>
          </a:prstGeom>
          <a:noFill/>
        </p:spPr>
        <p:txBody>
          <a:bodyPr wrap="square" rtlCol="0">
            <a:spAutoFit/>
          </a:bodyPr>
          <a:lstStyle/>
          <a:p>
            <a:pPr marL="285750" indent="-285750">
              <a:buFont typeface="Arial" panose="020B0604020202020204" pitchFamily="34" charset="0"/>
              <a:buChar char="•"/>
            </a:pPr>
            <a:r>
              <a:rPr lang="en-IN" dirty="0"/>
              <a:t>Just along </a:t>
            </a:r>
            <a:r>
              <a:rPr lang="en-IN" b="1" dirty="0"/>
              <a:t>in-built functions</a:t>
            </a:r>
            <a:r>
              <a:rPr lang="en-IN" dirty="0"/>
              <a:t>, some </a:t>
            </a:r>
            <a:r>
              <a:rPr lang="en-IN" b="1" dirty="0"/>
              <a:t>user defined functions</a:t>
            </a:r>
            <a:r>
              <a:rPr lang="en-IN" dirty="0"/>
              <a:t> are used such as for </a:t>
            </a:r>
            <a:r>
              <a:rPr lang="en-IN" b="1" dirty="0"/>
              <a:t>colour, questions, poll</a:t>
            </a:r>
            <a:r>
              <a:rPr lang="en-IN" dirty="0"/>
              <a:t> etc. using void.</a:t>
            </a:r>
          </a:p>
        </p:txBody>
      </p:sp>
    </p:spTree>
    <p:extLst>
      <p:ext uri="{BB962C8B-B14F-4D97-AF65-F5344CB8AC3E}">
        <p14:creationId xmlns:p14="http://schemas.microsoft.com/office/powerpoint/2010/main" val="27890918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01471-30E9-A85D-5B4F-C52646C9179C}"/>
              </a:ext>
            </a:extLst>
          </p:cNvPr>
          <p:cNvSpPr>
            <a:spLocks noGrp="1"/>
          </p:cNvSpPr>
          <p:nvPr>
            <p:ph type="title"/>
          </p:nvPr>
        </p:nvSpPr>
        <p:spPr/>
        <p:txBody>
          <a:bodyPr/>
          <a:lstStyle/>
          <a:p>
            <a:r>
              <a:rPr lang="en-US" dirty="0"/>
              <a:t>Pointers and Structures</a:t>
            </a:r>
            <a:endParaRPr lang="en-IN" dirty="0"/>
          </a:p>
        </p:txBody>
      </p:sp>
      <p:pic>
        <p:nvPicPr>
          <p:cNvPr id="11" name="Content Placeholder 10" descr="Graphical user interface, text, application&#10;&#10;Description automatically generated">
            <a:extLst>
              <a:ext uri="{FF2B5EF4-FFF2-40B4-BE49-F238E27FC236}">
                <a16:creationId xmlns:a16="http://schemas.microsoft.com/office/drawing/2014/main" id="{67161EC8-A143-FF40-7565-53679EE5F8F2}"/>
              </a:ext>
            </a:extLst>
          </p:cNvPr>
          <p:cNvPicPr>
            <a:picLocks noGrp="1" noChangeAspect="1"/>
          </p:cNvPicPr>
          <p:nvPr>
            <p:ph idx="1"/>
          </p:nvPr>
        </p:nvPicPr>
        <p:blipFill rotWithShape="1">
          <a:blip r:embed="rId2"/>
          <a:srcRect l="4152" t="47830" r="50451" b="13594"/>
          <a:stretch/>
        </p:blipFill>
        <p:spPr>
          <a:xfrm>
            <a:off x="4322617" y="1971247"/>
            <a:ext cx="7841673" cy="2915506"/>
          </a:xfrm>
          <a:ln w="28575">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60D2B024-196E-DA5D-6A49-25E1052F61F1}"/>
              </a:ext>
            </a:extLst>
          </p:cNvPr>
          <p:cNvPicPr>
            <a:picLocks noChangeAspect="1"/>
          </p:cNvPicPr>
          <p:nvPr/>
        </p:nvPicPr>
        <p:blipFill rotWithShape="1">
          <a:blip r:embed="rId3"/>
          <a:srcRect l="4190" t="35953" r="50001" b="46058"/>
          <a:stretch/>
        </p:blipFill>
        <p:spPr>
          <a:xfrm>
            <a:off x="4322617" y="4886753"/>
            <a:ext cx="7841672" cy="1496291"/>
          </a:xfrm>
          <a:prstGeom prst="rect">
            <a:avLst/>
          </a:prstGeom>
          <a:ln w="28575">
            <a:solidFill>
              <a:schemeClr val="tx1"/>
            </a:solidFill>
          </a:ln>
        </p:spPr>
      </p:pic>
      <p:sp>
        <p:nvSpPr>
          <p:cNvPr id="14" name="TextBox 13">
            <a:extLst>
              <a:ext uri="{FF2B5EF4-FFF2-40B4-BE49-F238E27FC236}">
                <a16:creationId xmlns:a16="http://schemas.microsoft.com/office/drawing/2014/main" id="{DACB6EBD-7C63-4818-EED9-8905CB915F77}"/>
              </a:ext>
            </a:extLst>
          </p:cNvPr>
          <p:cNvSpPr txBox="1"/>
          <p:nvPr/>
        </p:nvSpPr>
        <p:spPr>
          <a:xfrm>
            <a:off x="277091" y="2341418"/>
            <a:ext cx="3782291" cy="2031325"/>
          </a:xfrm>
          <a:prstGeom prst="rect">
            <a:avLst/>
          </a:prstGeom>
          <a:noFill/>
        </p:spPr>
        <p:txBody>
          <a:bodyPr wrap="square" rtlCol="0">
            <a:spAutoFit/>
          </a:bodyPr>
          <a:lstStyle/>
          <a:p>
            <a:pPr marL="285750" indent="-285750">
              <a:buFont typeface="Arial" panose="020B0604020202020204" pitchFamily="34" charset="0"/>
              <a:buChar char="•"/>
            </a:pPr>
            <a:r>
              <a:rPr lang="en-IN" dirty="0"/>
              <a:t>Pointers and Structures are used together for storing </a:t>
            </a:r>
            <a:r>
              <a:rPr lang="en-IN" b="1" dirty="0"/>
              <a:t>personal details of the User such as Name and Age</a:t>
            </a:r>
            <a:r>
              <a:rPr lang="en-IN" dirty="0"/>
              <a:t> in the beginning, prior to playing</a:t>
            </a:r>
          </a:p>
          <a:p>
            <a:pPr marL="285750" indent="-285750">
              <a:buFont typeface="Arial" panose="020B0604020202020204" pitchFamily="34" charset="0"/>
              <a:buChar char="•"/>
            </a:pPr>
            <a:r>
              <a:rPr lang="en-IN" dirty="0"/>
              <a:t>Further Pointers are used along </a:t>
            </a:r>
            <a:r>
              <a:rPr lang="en-IN" b="1" dirty="0"/>
              <a:t>File Handling Operations.</a:t>
            </a:r>
          </a:p>
        </p:txBody>
      </p:sp>
    </p:spTree>
    <p:extLst>
      <p:ext uri="{BB962C8B-B14F-4D97-AF65-F5344CB8AC3E}">
        <p14:creationId xmlns:p14="http://schemas.microsoft.com/office/powerpoint/2010/main" val="5684432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1292</TotalTime>
  <Words>1780</Words>
  <Application>Microsoft Office PowerPoint</Application>
  <PresentationFormat>Widescreen</PresentationFormat>
  <Paragraphs>119</Paragraphs>
  <Slides>39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7" baseType="lpstr">
      <vt:lpstr>Arial</vt:lpstr>
      <vt:lpstr>Arial</vt:lpstr>
      <vt:lpstr>Bookman Old Style</vt:lpstr>
      <vt:lpstr>Calibri</vt:lpstr>
      <vt:lpstr>Consolas</vt:lpstr>
      <vt:lpstr>Franklin Gothic Book</vt:lpstr>
      <vt:lpstr>1_RetrospectVTI</vt:lpstr>
      <vt:lpstr>Packager Shell Object</vt:lpstr>
      <vt:lpstr>PowerPoint Presentation</vt:lpstr>
      <vt:lpstr>About Both Projects</vt:lpstr>
      <vt:lpstr>Acknowledgement</vt:lpstr>
      <vt:lpstr>INDEX</vt:lpstr>
      <vt:lpstr>PowerPoint Presentation</vt:lpstr>
      <vt:lpstr>Operators, Loops, If-else &amp; Switch</vt:lpstr>
      <vt:lpstr>Arrays</vt:lpstr>
      <vt:lpstr>Functions </vt:lpstr>
      <vt:lpstr>Pointers and Structures</vt:lpstr>
      <vt:lpstr>File modes</vt:lpstr>
      <vt:lpstr>Header Files </vt:lpstr>
      <vt:lpstr>Code of both Projects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Operators, Loops, If-else conditions</vt:lpstr>
      <vt:lpstr> Arrays</vt:lpstr>
      <vt:lpstr>  Functions</vt:lpstr>
      <vt:lpstr>Header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Alisha Bhagat</dc:creator>
  <cp:lastModifiedBy>Alisha Bhagat</cp:lastModifiedBy>
  <cp:revision>24</cp:revision>
  <dcterms:created xsi:type="dcterms:W3CDTF">2022-06-13T15:11:45Z</dcterms:created>
  <dcterms:modified xsi:type="dcterms:W3CDTF">2022-06-19T09:27:03Z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